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0"/>
  </p:notesMasterIdLst>
  <p:sldIdLst>
    <p:sldId id="256" r:id="rId2"/>
    <p:sldId id="257" r:id="rId3"/>
    <p:sldId id="260" r:id="rId4"/>
    <p:sldId id="261" r:id="rId5"/>
    <p:sldId id="258" r:id="rId6"/>
    <p:sldId id="262" r:id="rId7"/>
    <p:sldId id="259" r:id="rId8"/>
    <p:sldId id="264" r:id="rId9"/>
    <p:sldId id="263" r:id="rId10"/>
    <p:sldId id="265" r:id="rId11"/>
    <p:sldId id="269" r:id="rId12"/>
    <p:sldId id="271" r:id="rId13"/>
    <p:sldId id="267" r:id="rId14"/>
    <p:sldId id="268" r:id="rId15"/>
    <p:sldId id="266" r:id="rId16"/>
    <p:sldId id="270" r:id="rId17"/>
    <p:sldId id="274" r:id="rId18"/>
    <p:sldId id="272" r:id="rId19"/>
    <p:sldId id="273" r:id="rId20"/>
    <p:sldId id="275" r:id="rId21"/>
    <p:sldId id="276" r:id="rId22"/>
    <p:sldId id="286" r:id="rId23"/>
    <p:sldId id="287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94" r:id="rId34"/>
    <p:sldId id="290" r:id="rId35"/>
    <p:sldId id="300" r:id="rId36"/>
    <p:sldId id="288" r:id="rId37"/>
    <p:sldId id="293" r:id="rId38"/>
    <p:sldId id="289" r:id="rId39"/>
    <p:sldId id="301" r:id="rId40"/>
    <p:sldId id="299" r:id="rId41"/>
    <p:sldId id="295" r:id="rId42"/>
    <p:sldId id="291" r:id="rId43"/>
    <p:sldId id="292" r:id="rId44"/>
    <p:sldId id="296" r:id="rId45"/>
    <p:sldId id="297" r:id="rId46"/>
    <p:sldId id="304" r:id="rId47"/>
    <p:sldId id="298" r:id="rId48"/>
    <p:sldId id="303" r:id="rId49"/>
    <p:sldId id="314" r:id="rId50"/>
    <p:sldId id="307" r:id="rId51"/>
    <p:sldId id="311" r:id="rId52"/>
    <p:sldId id="310" r:id="rId53"/>
    <p:sldId id="312" r:id="rId54"/>
    <p:sldId id="302" r:id="rId55"/>
    <p:sldId id="306" r:id="rId56"/>
    <p:sldId id="305" r:id="rId57"/>
    <p:sldId id="308" r:id="rId58"/>
    <p:sldId id="313" r:id="rId59"/>
  </p:sldIdLst>
  <p:sldSz cx="9144000" cy="6858000" type="screen4x3"/>
  <p:notesSz cx="6858000" cy="9144000"/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řední styl 2 – zvýraznění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89" autoAdjust="0"/>
    <p:restoredTop sz="94660"/>
  </p:normalViewPr>
  <p:slideViewPr>
    <p:cSldViewPr>
      <p:cViewPr>
        <p:scale>
          <a:sx n="90" d="100"/>
          <a:sy n="90" d="100"/>
        </p:scale>
        <p:origin x="-594" y="52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Zástupný symbol pro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EC4B2F-3769-4F31-B03A-0AE814CADCF8}" type="datetimeFigureOut">
              <a:rPr lang="cs-CZ" smtClean="0"/>
              <a:pPr/>
              <a:t>7.11.2011</a:t>
            </a:fld>
            <a:endParaRPr lang="cs-CZ"/>
          </a:p>
        </p:txBody>
      </p:sp>
      <p:sp>
        <p:nvSpPr>
          <p:cNvPr id="4" name="Zástupný symbol pro obrázek snímku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Zástupný symbol pro poznámky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 smtClean="0"/>
              <a:t>Klepnutím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6263A0-0233-4BEB-9568-4D0CAD7D3431}" type="slidenum">
              <a:rPr lang="cs-CZ" smtClean="0"/>
              <a:pPr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343746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cs-CZ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6263A0-0233-4BEB-9568-4D0CAD7D3431}" type="slidenum">
              <a:rPr lang="cs-CZ" smtClean="0"/>
              <a:pPr/>
              <a:t>22</a:t>
            </a:fld>
            <a:endParaRPr lang="cs-CZ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Zástupný symbol pro obrázek snímku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2771" name="Zástupný symbol pro poznámky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cs-CZ" smtClean="0"/>
          </a:p>
        </p:txBody>
      </p:sp>
      <p:sp>
        <p:nvSpPr>
          <p:cNvPr id="28676" name="Zástupný symbol pro číslo snímku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10F1A471-E453-4B54-BC3E-092514F663D3}" type="slidenum">
              <a:rPr lang="cs-CZ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52</a:t>
            </a:fld>
            <a:endParaRPr lang="cs-CZ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cs-CZ" smtClean="0"/>
              <a:t>Klepnutím lze upravit styl předlohy nadpisů.</a:t>
            </a:r>
            <a:endParaRPr lang="cs-CZ"/>
          </a:p>
        </p:txBody>
      </p:sp>
      <p:sp>
        <p:nvSpPr>
          <p:cNvPr id="3" name="Podnadpis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cs-CZ" smtClean="0"/>
              <a:t>Klepnutím lze upravit styl předlohy podnadpisů.</a:t>
            </a:r>
            <a:endParaRPr lang="cs-CZ"/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2481B-5154-415F-B752-558547769AA3}" type="datetimeFigureOut">
              <a:rPr lang="cs-CZ" smtClean="0"/>
              <a:pPr/>
              <a:t>7.11.2011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64769-77EF-4CD0-90DE-F7D7F2D423C4}" type="slidenum">
              <a:rPr lang="cs-CZ" smtClean="0"/>
              <a:pPr/>
              <a:t>‹#›</a:t>
            </a:fld>
            <a:endParaRPr lang="cs-CZ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mtClean="0"/>
              <a:t>Klepnutím lze upravit styl předlohy nadpisů.</a:t>
            </a:r>
            <a:endParaRPr lang="cs-CZ"/>
          </a:p>
        </p:txBody>
      </p:sp>
      <p:sp>
        <p:nvSpPr>
          <p:cNvPr id="3" name="Zástupný symbol pro svislý tex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cs-CZ" smtClean="0"/>
              <a:t>Klepnutím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/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2481B-5154-415F-B752-558547769AA3}" type="datetimeFigureOut">
              <a:rPr lang="cs-CZ" smtClean="0"/>
              <a:pPr/>
              <a:t>7.11.2011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64769-77EF-4CD0-90DE-F7D7F2D423C4}" type="slidenum">
              <a:rPr lang="cs-CZ" smtClean="0"/>
              <a:pPr/>
              <a:t>‹#›</a:t>
            </a:fld>
            <a:endParaRPr lang="cs-CZ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vislý nadpis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cs-CZ" smtClean="0"/>
              <a:t>Klepnutím lze upravit styl předlohy nadpisů.</a:t>
            </a:r>
            <a:endParaRPr lang="cs-CZ"/>
          </a:p>
        </p:txBody>
      </p:sp>
      <p:sp>
        <p:nvSpPr>
          <p:cNvPr id="3" name="Zástupný symbol pro svislý text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cs-CZ" smtClean="0"/>
              <a:t>Klepnutím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/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2481B-5154-415F-B752-558547769AA3}" type="datetimeFigureOut">
              <a:rPr lang="cs-CZ" smtClean="0"/>
              <a:pPr/>
              <a:t>7.11.2011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64769-77EF-4CD0-90DE-F7D7F2D423C4}" type="slidenum">
              <a:rPr lang="cs-CZ" smtClean="0"/>
              <a:pPr/>
              <a:t>‹#›</a:t>
            </a:fld>
            <a:endParaRPr lang="cs-CZ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mtClean="0"/>
              <a:t>Klepnutím lze upravit styl předlohy nadpisů.</a:t>
            </a:r>
            <a:endParaRPr lang="cs-CZ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 smtClean="0"/>
              <a:t>Klepnutím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/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2481B-5154-415F-B752-558547769AA3}" type="datetimeFigureOut">
              <a:rPr lang="cs-CZ" smtClean="0"/>
              <a:pPr/>
              <a:t>7.11.2011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64769-77EF-4CD0-90DE-F7D7F2D423C4}" type="slidenum">
              <a:rPr lang="cs-CZ" smtClean="0"/>
              <a:pPr/>
              <a:t>‹#›</a:t>
            </a:fld>
            <a:endParaRPr lang="cs-CZ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čá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cs-CZ" smtClean="0"/>
              <a:t>Klepnutím lze upravit styl předlohy nadpisů.</a:t>
            </a:r>
            <a:endParaRPr lang="cs-CZ"/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 smtClean="0"/>
              <a:t>Klepnutím lze upravit styly předlohy textu.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2481B-5154-415F-B752-558547769AA3}" type="datetimeFigureOut">
              <a:rPr lang="cs-CZ" smtClean="0"/>
              <a:pPr/>
              <a:t>7.11.2011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64769-77EF-4CD0-90DE-F7D7F2D423C4}" type="slidenum">
              <a:rPr lang="cs-CZ" smtClean="0"/>
              <a:pPr/>
              <a:t>‹#›</a:t>
            </a:fld>
            <a:endParaRPr lang="cs-CZ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mtClean="0"/>
              <a:t>Klepnutím lze upravit styl předlohy nadpisů.</a:t>
            </a:r>
            <a:endParaRPr lang="cs-CZ"/>
          </a:p>
        </p:txBody>
      </p:sp>
      <p:sp>
        <p:nvSpPr>
          <p:cNvPr id="3" name="Zástupný symbol pro obsah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cs-CZ" smtClean="0"/>
              <a:t>Klepnutím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/>
          </a:p>
        </p:txBody>
      </p:sp>
      <p:sp>
        <p:nvSpPr>
          <p:cNvPr id="4" name="Zástupný symbol pro obsah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cs-CZ" smtClean="0"/>
              <a:t>Klepnutím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/>
          </a:p>
        </p:txBody>
      </p:sp>
      <p:sp>
        <p:nvSpPr>
          <p:cNvPr id="5" name="Zástupný symbol pro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2481B-5154-415F-B752-558547769AA3}" type="datetimeFigureOut">
              <a:rPr lang="cs-CZ" smtClean="0"/>
              <a:pPr/>
              <a:t>7.11.2011</a:t>
            </a:fld>
            <a:endParaRPr lang="cs-CZ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64769-77EF-4CD0-90DE-F7D7F2D423C4}" type="slidenum">
              <a:rPr lang="cs-CZ" smtClean="0"/>
              <a:pPr/>
              <a:t>‹#›</a:t>
            </a:fld>
            <a:endParaRPr lang="cs-CZ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cs-CZ" smtClean="0"/>
              <a:t>Klepnutím lze upravit styl předlohy nadpisů.</a:t>
            </a:r>
            <a:endParaRPr lang="cs-CZ"/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 smtClean="0"/>
              <a:t>Klepnutím lze upravit styly předlohy textu.</a:t>
            </a:r>
          </a:p>
        </p:txBody>
      </p:sp>
      <p:sp>
        <p:nvSpPr>
          <p:cNvPr id="4" name="Zástupný symbol pro obsah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cs-CZ" smtClean="0"/>
              <a:t>Klepnutím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/>
          </a:p>
        </p:txBody>
      </p:sp>
      <p:sp>
        <p:nvSpPr>
          <p:cNvPr id="5" name="Zástupný symbol pro text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 smtClean="0"/>
              <a:t>Klepnutím lze upravit styly předlohy textu.</a:t>
            </a:r>
          </a:p>
        </p:txBody>
      </p:sp>
      <p:sp>
        <p:nvSpPr>
          <p:cNvPr id="6" name="Zástupný symbol pro obsah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cs-CZ" smtClean="0"/>
              <a:t>Klepnutím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/>
          </a:p>
        </p:txBody>
      </p:sp>
      <p:sp>
        <p:nvSpPr>
          <p:cNvPr id="7" name="Zástupný symbol pro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2481B-5154-415F-B752-558547769AA3}" type="datetimeFigureOut">
              <a:rPr lang="cs-CZ" smtClean="0"/>
              <a:pPr/>
              <a:t>7.11.2011</a:t>
            </a:fld>
            <a:endParaRPr lang="cs-CZ"/>
          </a:p>
        </p:txBody>
      </p:sp>
      <p:sp>
        <p:nvSpPr>
          <p:cNvPr id="8" name="Zástupný symbol pro zápatí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9" name="Zástupný symbol pro číslo snímk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64769-77EF-4CD0-90DE-F7D7F2D423C4}" type="slidenum">
              <a:rPr lang="cs-CZ" smtClean="0"/>
              <a:pPr/>
              <a:t>‹#›</a:t>
            </a:fld>
            <a:endParaRPr lang="cs-CZ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Pouze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mtClean="0"/>
              <a:t>Klepnutím lze upravit styl předlohy nadpisů.</a:t>
            </a:r>
            <a:endParaRPr lang="cs-CZ"/>
          </a:p>
        </p:txBody>
      </p:sp>
      <p:sp>
        <p:nvSpPr>
          <p:cNvPr id="3" name="Zástupný symbol pro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2481B-5154-415F-B752-558547769AA3}" type="datetimeFigureOut">
              <a:rPr lang="cs-CZ" smtClean="0"/>
              <a:pPr/>
              <a:t>7.11.2011</a:t>
            </a:fld>
            <a:endParaRPr lang="cs-CZ"/>
          </a:p>
        </p:txBody>
      </p:sp>
      <p:sp>
        <p:nvSpPr>
          <p:cNvPr id="4" name="Zástupný symbol pro zápatí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Zástupný symbol pro číslo snímk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64769-77EF-4CD0-90DE-F7D7F2D423C4}" type="slidenum">
              <a:rPr lang="cs-CZ" smtClean="0"/>
              <a:pPr/>
              <a:t>‹#›</a:t>
            </a:fld>
            <a:endParaRPr lang="cs-CZ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2481B-5154-415F-B752-558547769AA3}" type="datetimeFigureOut">
              <a:rPr lang="cs-CZ" smtClean="0"/>
              <a:pPr/>
              <a:t>7.11.2011</a:t>
            </a:fld>
            <a:endParaRPr lang="cs-CZ"/>
          </a:p>
        </p:txBody>
      </p:sp>
      <p:sp>
        <p:nvSpPr>
          <p:cNvPr id="3" name="Zástupný symbol pro zápatí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64769-77EF-4CD0-90DE-F7D7F2D423C4}" type="slidenum">
              <a:rPr lang="cs-CZ" smtClean="0"/>
              <a:pPr/>
              <a:t>‹#›</a:t>
            </a:fld>
            <a:endParaRPr lang="cs-CZ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cs-CZ" smtClean="0"/>
              <a:t>Klepnutím lze upravit styl předlohy nadpisů.</a:t>
            </a:r>
            <a:endParaRPr lang="cs-CZ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cs-CZ" smtClean="0"/>
              <a:t>Klepnutím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/>
          </a:p>
        </p:txBody>
      </p:sp>
      <p:sp>
        <p:nvSpPr>
          <p:cNvPr id="4" name="Zástupný symbol pro text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 smtClean="0"/>
              <a:t>Klepnutím lze upravit styly předlohy textu.</a:t>
            </a:r>
          </a:p>
        </p:txBody>
      </p:sp>
      <p:sp>
        <p:nvSpPr>
          <p:cNvPr id="5" name="Zástupný symbol pro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2481B-5154-415F-B752-558547769AA3}" type="datetimeFigureOut">
              <a:rPr lang="cs-CZ" smtClean="0"/>
              <a:pPr/>
              <a:t>7.11.2011</a:t>
            </a:fld>
            <a:endParaRPr lang="cs-CZ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64769-77EF-4CD0-90DE-F7D7F2D423C4}" type="slidenum">
              <a:rPr lang="cs-CZ" smtClean="0"/>
              <a:pPr/>
              <a:t>‹#›</a:t>
            </a:fld>
            <a:endParaRPr lang="cs-CZ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cs-CZ" smtClean="0"/>
              <a:t>Klepnutím lze upravit styl předlohy nadpisů.</a:t>
            </a:r>
            <a:endParaRPr lang="cs-CZ"/>
          </a:p>
        </p:txBody>
      </p:sp>
      <p:sp>
        <p:nvSpPr>
          <p:cNvPr id="3" name="Zástupný symbol pro obrázek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cs-CZ"/>
          </a:p>
        </p:txBody>
      </p:sp>
      <p:sp>
        <p:nvSpPr>
          <p:cNvPr id="4" name="Zástupný symbol pro text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 smtClean="0"/>
              <a:t>Klepnutím lze upravit styly předlohy textu.</a:t>
            </a:r>
          </a:p>
        </p:txBody>
      </p:sp>
      <p:sp>
        <p:nvSpPr>
          <p:cNvPr id="5" name="Zástupný symbol pro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2481B-5154-415F-B752-558547769AA3}" type="datetimeFigureOut">
              <a:rPr lang="cs-CZ" smtClean="0"/>
              <a:pPr/>
              <a:t>7.11.2011</a:t>
            </a:fld>
            <a:endParaRPr lang="cs-CZ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64769-77EF-4CD0-90DE-F7D7F2D423C4}" type="slidenum">
              <a:rPr lang="cs-CZ" smtClean="0"/>
              <a:pPr/>
              <a:t>‹#›</a:t>
            </a:fld>
            <a:endParaRPr lang="cs-CZ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nadpis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 smtClean="0"/>
              <a:t>Klepnutím lze upravit styl předlohy nadpisů.</a:t>
            </a:r>
            <a:endParaRPr lang="cs-CZ"/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 smtClean="0"/>
              <a:t>Klepnutím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/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A2481B-5154-415F-B752-558547769AA3}" type="datetimeFigureOut">
              <a:rPr lang="cs-CZ" smtClean="0"/>
              <a:pPr/>
              <a:t>7.11.2011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264769-77EF-4CD0-90DE-F7D7F2D423C4}" type="slidenum">
              <a:rPr lang="cs-CZ" smtClean="0"/>
              <a:pPr/>
              <a:t>‹#›</a:t>
            </a:fld>
            <a:endParaRPr lang="cs-CZ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cs-CZ" smtClean="0"/>
              <a:t>OPTICKÉ DISKY</a:t>
            </a:r>
            <a:endParaRPr lang="cs-CZ"/>
          </a:p>
        </p:txBody>
      </p:sp>
      <p:sp>
        <p:nvSpPr>
          <p:cNvPr id="3" name="Podnadpis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cs-CZ" smtClean="0"/>
              <a:t>Martin Koňařík</a:t>
            </a:r>
          </a:p>
          <a:p>
            <a:r>
              <a:rPr lang="cs-CZ" smtClean="0"/>
              <a:t>SSPŠ Praha</a:t>
            </a:r>
            <a:endParaRPr lang="cs-CZ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CD</a:t>
            </a:r>
            <a:endParaRPr lang="cs-CZ" dirty="0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53136"/>
          </a:xfrm>
        </p:spPr>
        <p:txBody>
          <a:bodyPr>
            <a:normAutofit/>
          </a:bodyPr>
          <a:lstStyle/>
          <a:p>
            <a:r>
              <a:rPr lang="cs-CZ" dirty="0" smtClean="0"/>
              <a:t>Záznam na CD je jednostranný. </a:t>
            </a:r>
          </a:p>
          <a:p>
            <a:r>
              <a:rPr lang="cs-CZ" dirty="0" smtClean="0"/>
              <a:t>Délka celé spirály je zhruba 6 km a hustota dat v ní uložených je konstantní.</a:t>
            </a:r>
          </a:p>
          <a:p>
            <a:r>
              <a:rPr lang="cs-CZ" dirty="0" smtClean="0"/>
              <a:t>Provedení CD:</a:t>
            </a:r>
          </a:p>
          <a:p>
            <a:pPr lvl="1"/>
            <a:r>
              <a:rPr lang="cs-CZ" dirty="0" smtClean="0"/>
              <a:t>CD-ROM (vylisováno výrobcem)</a:t>
            </a:r>
          </a:p>
          <a:p>
            <a:pPr lvl="1"/>
            <a:r>
              <a:rPr lang="cs-CZ" dirty="0" smtClean="0"/>
              <a:t>CD-R (</a:t>
            </a:r>
            <a:r>
              <a:rPr lang="cs-CZ" dirty="0" err="1" smtClean="0"/>
              <a:t>recordable</a:t>
            </a:r>
            <a:r>
              <a:rPr lang="cs-CZ" dirty="0" smtClean="0"/>
              <a:t>, přepálena reflexní barva)</a:t>
            </a:r>
          </a:p>
          <a:p>
            <a:pPr lvl="1"/>
            <a:r>
              <a:rPr lang="cs-CZ" dirty="0" smtClean="0"/>
              <a:t>CD-RW (</a:t>
            </a:r>
            <a:r>
              <a:rPr lang="cs-CZ" dirty="0" err="1" smtClean="0"/>
              <a:t>rewritable</a:t>
            </a:r>
            <a:r>
              <a:rPr lang="cs-CZ" dirty="0" smtClean="0"/>
              <a:t>, změna krystalické struktury)</a:t>
            </a:r>
            <a:endParaRPr lang="cs-CZ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mtClean="0"/>
              <a:t>CD-ROM</a:t>
            </a:r>
            <a:endParaRPr lang="cs-CZ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47664" y="1772816"/>
            <a:ext cx="60960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1143000"/>
          </a:xfrm>
        </p:spPr>
        <p:txBody>
          <a:bodyPr/>
          <a:lstStyle/>
          <a:p>
            <a:r>
              <a:rPr lang="cs-CZ" smtClean="0"/>
              <a:t>Princip CD-ROM</a:t>
            </a:r>
            <a:endParaRPr lang="cs-CZ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23728" y="1450796"/>
            <a:ext cx="4859610" cy="5002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mtClean="0"/>
              <a:t>Princip CD</a:t>
            </a:r>
            <a:endParaRPr lang="cs-CZ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2276872"/>
            <a:ext cx="8662468" cy="32674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mtClean="0"/>
              <a:t>Princip CD</a:t>
            </a:r>
            <a:endParaRPr lang="cs-CZ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71600" y="1628800"/>
            <a:ext cx="7271345" cy="48580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mtClean="0"/>
              <a:t>CD</a:t>
            </a:r>
            <a:endParaRPr lang="cs-CZ"/>
          </a:p>
        </p:txBody>
      </p:sp>
      <p:graphicFrame>
        <p:nvGraphicFramePr>
          <p:cNvPr id="4" name="Zástupný symbol pro obsah 3"/>
          <p:cNvGraphicFramePr>
            <a:graphicFrameLocks noGrp="1"/>
          </p:cNvGraphicFramePr>
          <p:nvPr>
            <p:ph idx="1"/>
          </p:nvPr>
        </p:nvGraphicFramePr>
        <p:xfrm>
          <a:off x="457200" y="1268764"/>
          <a:ext cx="8229600" cy="5120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7400"/>
                <a:gridCol w="2057400"/>
                <a:gridCol w="2057400"/>
                <a:gridCol w="2057400"/>
              </a:tblGrid>
              <a:tr h="365183">
                <a:tc>
                  <a:txBody>
                    <a:bodyPr/>
                    <a:lstStyle/>
                    <a:p>
                      <a:pPr algn="ctr"/>
                      <a:r>
                        <a:rPr lang="cs-CZ"/>
                        <a:t>Transfer speed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/>
                        <a:t>KiB/s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/>
                        <a:t>Mbit/s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/>
                        <a:t>RPM</a:t>
                      </a:r>
                    </a:p>
                  </a:txBody>
                  <a:tcPr anchor="ctr"/>
                </a:tc>
              </a:tr>
              <a:tr h="365183">
                <a:tc>
                  <a:txBody>
                    <a:bodyPr/>
                    <a:lstStyle/>
                    <a:p>
                      <a:pPr algn="ctr"/>
                      <a:r>
                        <a:rPr lang="cs-CZ"/>
                        <a:t>1×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/>
                        <a:t>150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/>
                        <a:t>1.23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/>
                        <a:t>200–500</a:t>
                      </a:r>
                    </a:p>
                  </a:txBody>
                  <a:tcPr anchor="ctr"/>
                </a:tc>
              </a:tr>
              <a:tr h="365183">
                <a:tc>
                  <a:txBody>
                    <a:bodyPr/>
                    <a:lstStyle/>
                    <a:p>
                      <a:pPr algn="ctr"/>
                      <a:r>
                        <a:rPr lang="cs-CZ"/>
                        <a:t>2×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/>
                        <a:t>300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/>
                        <a:t>2.46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/>
                        <a:t>400-1,000</a:t>
                      </a:r>
                    </a:p>
                  </a:txBody>
                  <a:tcPr anchor="ctr"/>
                </a:tc>
              </a:tr>
              <a:tr h="365183">
                <a:tc>
                  <a:txBody>
                    <a:bodyPr/>
                    <a:lstStyle/>
                    <a:p>
                      <a:pPr algn="ctr"/>
                      <a:r>
                        <a:rPr lang="cs-CZ"/>
                        <a:t>4×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/>
                        <a:t>600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/>
                        <a:t>4.92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/>
                        <a:t>800–2,000</a:t>
                      </a:r>
                    </a:p>
                  </a:txBody>
                  <a:tcPr anchor="ctr"/>
                </a:tc>
              </a:tr>
              <a:tr h="365183">
                <a:tc>
                  <a:txBody>
                    <a:bodyPr/>
                    <a:lstStyle/>
                    <a:p>
                      <a:pPr algn="ctr"/>
                      <a:r>
                        <a:rPr lang="cs-CZ"/>
                        <a:t>8×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/>
                        <a:t>1,200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/>
                        <a:t>9.83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/>
                        <a:t>1,600–4,000</a:t>
                      </a:r>
                    </a:p>
                  </a:txBody>
                  <a:tcPr anchor="ctr"/>
                </a:tc>
              </a:tr>
              <a:tr h="365183">
                <a:tc>
                  <a:txBody>
                    <a:bodyPr/>
                    <a:lstStyle/>
                    <a:p>
                      <a:pPr algn="ctr"/>
                      <a:r>
                        <a:rPr lang="cs-CZ"/>
                        <a:t>10×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/>
                        <a:t>1,500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/>
                        <a:t>12.3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/>
                        <a:t>2,000–5,000</a:t>
                      </a:r>
                    </a:p>
                  </a:txBody>
                  <a:tcPr anchor="ctr"/>
                </a:tc>
              </a:tr>
              <a:tr h="365183">
                <a:tc>
                  <a:txBody>
                    <a:bodyPr/>
                    <a:lstStyle/>
                    <a:p>
                      <a:pPr algn="ctr"/>
                      <a:r>
                        <a:rPr lang="cs-CZ"/>
                        <a:t>12×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/>
                        <a:t>1,800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/>
                        <a:t>14.7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/>
                        <a:t>2,400–6,000</a:t>
                      </a:r>
                    </a:p>
                  </a:txBody>
                  <a:tcPr anchor="ctr"/>
                </a:tc>
              </a:tr>
              <a:tr h="365183">
                <a:tc>
                  <a:txBody>
                    <a:bodyPr/>
                    <a:lstStyle/>
                    <a:p>
                      <a:pPr algn="ctr"/>
                      <a:r>
                        <a:rPr lang="cs-CZ"/>
                        <a:t>20×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/>
                        <a:t>1,200–3,000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/>
                        <a:t>up to 24.6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/>
                        <a:t>4,000 (CAV)</a:t>
                      </a:r>
                    </a:p>
                  </a:txBody>
                  <a:tcPr anchor="ctr"/>
                </a:tc>
              </a:tr>
              <a:tr h="365183">
                <a:tc>
                  <a:txBody>
                    <a:bodyPr/>
                    <a:lstStyle/>
                    <a:p>
                      <a:pPr algn="ctr"/>
                      <a:r>
                        <a:rPr lang="cs-CZ"/>
                        <a:t>32×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/>
                        <a:t>1,920–4,800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/>
                        <a:t>up to 39.3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/>
                        <a:t>4,800 (CAV)</a:t>
                      </a:r>
                    </a:p>
                  </a:txBody>
                  <a:tcPr anchor="ctr"/>
                </a:tc>
              </a:tr>
              <a:tr h="365183">
                <a:tc>
                  <a:txBody>
                    <a:bodyPr/>
                    <a:lstStyle/>
                    <a:p>
                      <a:pPr algn="ctr"/>
                      <a:r>
                        <a:rPr lang="cs-CZ"/>
                        <a:t>36×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/>
                        <a:t>2,160–5,400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/>
                        <a:t>up to 44.2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/>
                        <a:t>7,200 (CAV)</a:t>
                      </a:r>
                    </a:p>
                  </a:txBody>
                  <a:tcPr anchor="ctr"/>
                </a:tc>
              </a:tr>
              <a:tr h="365183">
                <a:tc>
                  <a:txBody>
                    <a:bodyPr/>
                    <a:lstStyle/>
                    <a:p>
                      <a:pPr algn="ctr"/>
                      <a:r>
                        <a:rPr lang="cs-CZ"/>
                        <a:t>40×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/>
                        <a:t>2,400–6,000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/>
                        <a:t>up to 49.2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/>
                        <a:t>8,000 (CAV)</a:t>
                      </a:r>
                    </a:p>
                  </a:txBody>
                  <a:tcPr anchor="ctr"/>
                </a:tc>
              </a:tr>
              <a:tr h="365183">
                <a:tc>
                  <a:txBody>
                    <a:bodyPr/>
                    <a:lstStyle/>
                    <a:p>
                      <a:pPr algn="ctr"/>
                      <a:r>
                        <a:rPr lang="cs-CZ"/>
                        <a:t>48×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/>
                        <a:t>2,880–7,200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/>
                        <a:t>up to 59.0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/>
                        <a:t>9,600 (CAV)</a:t>
                      </a:r>
                    </a:p>
                  </a:txBody>
                  <a:tcPr anchor="ctr"/>
                </a:tc>
              </a:tr>
              <a:tr h="365183">
                <a:tc>
                  <a:txBody>
                    <a:bodyPr/>
                    <a:lstStyle/>
                    <a:p>
                      <a:pPr algn="ctr"/>
                      <a:r>
                        <a:rPr lang="cs-CZ"/>
                        <a:t>52×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/>
                        <a:t>3,120–7,800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/>
                        <a:t>up to 63.9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/>
                        <a:t>10,400 (CAV)</a:t>
                      </a:r>
                    </a:p>
                  </a:txBody>
                  <a:tcPr anchor="ctr"/>
                </a:tc>
              </a:tr>
              <a:tr h="365183">
                <a:tc>
                  <a:txBody>
                    <a:bodyPr/>
                    <a:lstStyle/>
                    <a:p>
                      <a:pPr algn="ctr"/>
                      <a:r>
                        <a:rPr lang="cs-CZ"/>
                        <a:t>56×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/>
                        <a:t>3,360–8,400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/>
                        <a:t>up to 68.8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/>
                        <a:t>11,200 (CAV)</a:t>
                      </a:r>
                    </a:p>
                  </a:txBody>
                  <a:tcPr anchor="ctr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mtClean="0"/>
              <a:t>CD</a:t>
            </a:r>
            <a:endParaRPr lang="cs-CZ"/>
          </a:p>
        </p:txBody>
      </p:sp>
      <p:graphicFrame>
        <p:nvGraphicFramePr>
          <p:cNvPr id="4" name="Zástupný symbol pro obsah 3"/>
          <p:cNvGraphicFramePr>
            <a:graphicFrameLocks noGrp="1"/>
          </p:cNvGraphicFramePr>
          <p:nvPr>
            <p:ph idx="1"/>
          </p:nvPr>
        </p:nvGraphicFramePr>
        <p:xfrm>
          <a:off x="457200" y="1340768"/>
          <a:ext cx="82296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2472"/>
                <a:gridCol w="1224136"/>
                <a:gridCol w="1224136"/>
                <a:gridCol w="1224136"/>
                <a:gridCol w="2023120"/>
                <a:gridCol w="1371600"/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mtClean="0"/>
                        <a:t>sektorů</a:t>
                      </a:r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mtClean="0"/>
                        <a:t>Max. MB</a:t>
                      </a:r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mtClean="0"/>
                        <a:t>Max. MiB</a:t>
                      </a:r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mtClean="0"/>
                        <a:t>Audio max. MB</a:t>
                      </a:r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mtClean="0"/>
                        <a:t>Time (min)</a:t>
                      </a:r>
                      <a:endParaRPr lang="cs-CZ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cs-CZ"/>
                        <a:t>8 cm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/>
                        <a:t>94,500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/>
                        <a:t>193.536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/>
                        <a:t>184.570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/>
                        <a:t>222.264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/>
                        <a:t>21</a:t>
                      </a: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cs-CZ"/>
                        <a:t>650 MB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/>
                        <a:t>333,000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/>
                        <a:t>681.984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/>
                        <a:t>650.391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/>
                        <a:t>783.216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/>
                        <a:t>74</a:t>
                      </a: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cs-CZ"/>
                        <a:t>700 MB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/>
                        <a:t>360,000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/>
                        <a:t>737.280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/>
                        <a:t>703.125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/>
                        <a:t>846.720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/>
                        <a:t>80</a:t>
                      </a:r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567" y="4221088"/>
            <a:ext cx="7838955" cy="19888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ovéPole 4"/>
          <p:cNvSpPr txBox="1"/>
          <p:nvPr/>
        </p:nvSpPr>
        <p:spPr>
          <a:xfrm>
            <a:off x="683568" y="3212976"/>
            <a:ext cx="79928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mtClean="0"/>
              <a:t>On a 74 minute CD, one can fit larger images using raw mode, </a:t>
            </a:r>
            <a:endParaRPr lang="cs-CZ" sz="2000" smtClean="0"/>
          </a:p>
          <a:p>
            <a:r>
              <a:rPr lang="en-US" sz="2000" smtClean="0"/>
              <a:t>up to 333,000 × 2,352 = 783,216,000 bytes (~747 MiB)</a:t>
            </a:r>
            <a:endParaRPr lang="cs-CZ" sz="20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mtClean="0"/>
              <a:t>CD-R</a:t>
            </a:r>
            <a:endParaRPr lang="cs-CZ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09120"/>
          </a:xfrm>
        </p:spPr>
        <p:txBody>
          <a:bodyPr>
            <a:normAutofit fontScale="92500" lnSpcReduction="20000"/>
          </a:bodyPr>
          <a:lstStyle/>
          <a:p>
            <a:r>
              <a:rPr lang="cs-CZ" smtClean="0"/>
              <a:t>Princip záznamu spočívá ve změnách odrazivosti reflexního média. </a:t>
            </a:r>
          </a:p>
          <a:p>
            <a:r>
              <a:rPr lang="cs-CZ" smtClean="0"/>
              <a:t>Záznam se provádí v mechanikách umožnujících zápis v tzv. </a:t>
            </a:r>
            <a:r>
              <a:rPr lang="cs-CZ" i="1" smtClean="0"/>
              <a:t>vypalovačkách</a:t>
            </a:r>
            <a:r>
              <a:rPr lang="cs-CZ" smtClean="0"/>
              <a:t>. </a:t>
            </a:r>
          </a:p>
          <a:p>
            <a:r>
              <a:rPr lang="cs-CZ" smtClean="0"/>
              <a:t>Při zápisu se pomocí laserového paprsku zahřeje místo na teplotu přesahující 300 °C. Dojde k nevratné změně barvy a toto místo (pit) již neodráží laserový paprsek. </a:t>
            </a:r>
          </a:p>
          <a:p>
            <a:r>
              <a:rPr lang="cs-CZ" smtClean="0"/>
              <a:t>Rozdíl mezi tmavým a světlým místem je nižší než u lisovaných médií, kde se rozdílu v odrazivosti dosahuje pomocí prohlubní.</a:t>
            </a:r>
            <a:endParaRPr lang="cs-CZ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mtClean="0"/>
              <a:t>CD-RW</a:t>
            </a:r>
            <a:endParaRPr lang="cs-CZ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81128"/>
          </a:xfrm>
        </p:spPr>
        <p:txBody>
          <a:bodyPr>
            <a:normAutofit lnSpcReduction="10000"/>
          </a:bodyPr>
          <a:lstStyle/>
          <a:p>
            <a:r>
              <a:rPr lang="cs-CZ" smtClean="0"/>
              <a:t>Média </a:t>
            </a:r>
            <a:r>
              <a:rPr lang="cs-CZ" b="1" smtClean="0"/>
              <a:t>CD-RW</a:t>
            </a:r>
            <a:r>
              <a:rPr lang="cs-CZ" smtClean="0"/>
              <a:t> (Compact Disk ReWritable) mají všechny vlastnosti jako CD-R, navíc však umožňují smazání jejich obsahu a nahrání nového. </a:t>
            </a:r>
          </a:p>
          <a:p>
            <a:r>
              <a:rPr lang="cs-CZ" smtClean="0"/>
              <a:t>Počet takových přepisů (rewrite) se uvádí kolem 1000. </a:t>
            </a:r>
          </a:p>
          <a:p>
            <a:r>
              <a:rPr lang="cs-CZ" smtClean="0"/>
              <a:t>Na rozdíl od CD a CD-R má toto médium v sobě chemickou vrstvu, která může být v amorfní nebo krystalické struktuře; tyto fáze se liší odrazivostí (reflektivitou).</a:t>
            </a:r>
            <a:endParaRPr lang="cs-CZ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mtClean="0"/>
              <a:t>CD-RW</a:t>
            </a:r>
            <a:endParaRPr lang="cs-CZ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5184576"/>
          </a:xfrm>
        </p:spPr>
        <p:txBody>
          <a:bodyPr>
            <a:normAutofit fontScale="85000" lnSpcReduction="20000"/>
          </a:bodyPr>
          <a:lstStyle/>
          <a:p>
            <a:r>
              <a:rPr lang="cs-CZ" b="1" smtClean="0">
                <a:solidFill>
                  <a:srgbClr val="FF0000"/>
                </a:solidFill>
              </a:rPr>
              <a:t>Čtení</a:t>
            </a:r>
            <a:r>
              <a:rPr lang="cs-CZ" b="1" smtClean="0"/>
              <a:t> </a:t>
            </a:r>
            <a:r>
              <a:rPr lang="cs-CZ" smtClean="0"/>
              <a:t>probíhá na základě rozdílné odrazivosti krystalické a amorfní vrstvy (odrazivost krystalické vrstvy je přibližně o 10% vyšší než u amorfní vrstvy). Potřebný </a:t>
            </a:r>
            <a:r>
              <a:rPr lang="cs-CZ" smtClean="0">
                <a:solidFill>
                  <a:srgbClr val="FF0000"/>
                </a:solidFill>
              </a:rPr>
              <a:t>výkon laseru </a:t>
            </a:r>
            <a:r>
              <a:rPr lang="cs-CZ" smtClean="0"/>
              <a:t>pro úspěšnou detekci se pohybuje </a:t>
            </a:r>
            <a:r>
              <a:rPr lang="cs-CZ" smtClean="0">
                <a:solidFill>
                  <a:srgbClr val="FF0000"/>
                </a:solidFill>
              </a:rPr>
              <a:t>v řádech desetin mW</a:t>
            </a:r>
            <a:r>
              <a:rPr lang="cs-CZ" smtClean="0"/>
              <a:t>.</a:t>
            </a:r>
          </a:p>
          <a:p>
            <a:r>
              <a:rPr lang="cs-CZ" b="1" smtClean="0">
                <a:solidFill>
                  <a:srgbClr val="FF0000"/>
                </a:solidFill>
              </a:rPr>
              <a:t>Zápis</a:t>
            </a:r>
            <a:r>
              <a:rPr lang="cs-CZ" smtClean="0"/>
              <a:t> je realizován </a:t>
            </a:r>
            <a:r>
              <a:rPr lang="cs-CZ" smtClean="0">
                <a:solidFill>
                  <a:srgbClr val="FF0000"/>
                </a:solidFill>
              </a:rPr>
              <a:t>krátkým pulsem o vysokém výkonu (řádově desítky mW) </a:t>
            </a:r>
            <a:r>
              <a:rPr lang="cs-CZ" smtClean="0"/>
              <a:t>kdy dojde k ohřátí záznamové vrstvy nad teplotu tání a následnému rychlému chladnutí záznamové vrstvy za vzniku amorfní struktury.</a:t>
            </a:r>
          </a:p>
          <a:p>
            <a:r>
              <a:rPr lang="cs-CZ" b="1" smtClean="0">
                <a:solidFill>
                  <a:srgbClr val="FF0000"/>
                </a:solidFill>
              </a:rPr>
              <a:t>Mazání</a:t>
            </a:r>
            <a:r>
              <a:rPr lang="cs-CZ" smtClean="0"/>
              <a:t> z těchto médii je realizováno </a:t>
            </a:r>
            <a:r>
              <a:rPr lang="cs-CZ" smtClean="0">
                <a:solidFill>
                  <a:srgbClr val="FF0000"/>
                </a:solidFill>
              </a:rPr>
              <a:t>delším pulsem o nižším výkonu (řádově jednotky mW) </a:t>
            </a:r>
            <a:r>
              <a:rPr lang="cs-CZ" smtClean="0"/>
              <a:t>než u zápisu. Tak dochází pouze k zahřátí nad teplotu krystalizace při níž dochází k rekrystalizaci vrstvy → smazání záznamu.</a:t>
            </a:r>
          </a:p>
          <a:p>
            <a:endParaRPr lang="cs-CZ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mtClean="0"/>
              <a:t>OPTICKÉ DISKY</a:t>
            </a:r>
            <a:endParaRPr lang="cs-CZ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smtClean="0"/>
              <a:t>CD</a:t>
            </a:r>
          </a:p>
          <a:p>
            <a:r>
              <a:rPr lang="cs-CZ" smtClean="0"/>
              <a:t>DVD</a:t>
            </a:r>
          </a:p>
          <a:p>
            <a:r>
              <a:rPr lang="cs-CZ" smtClean="0"/>
              <a:t>BD</a:t>
            </a:r>
            <a:endParaRPr lang="cs-CZ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mtClean="0"/>
              <a:t>CD kvalita</a:t>
            </a:r>
            <a:endParaRPr lang="cs-CZ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smtClean="0"/>
              <a:t>44.1 kHz (vzorkování 44100x za sekundu)</a:t>
            </a:r>
          </a:p>
          <a:p>
            <a:r>
              <a:rPr lang="cs-CZ" smtClean="0"/>
              <a:t>16 bitů (65536 úrovní)</a:t>
            </a:r>
          </a:p>
          <a:p>
            <a:r>
              <a:rPr lang="cs-CZ" smtClean="0"/>
              <a:t>STEREO</a:t>
            </a:r>
          </a:p>
          <a:p>
            <a:endParaRPr lang="cs-CZ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99792" y="3861048"/>
            <a:ext cx="3533378" cy="26500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mtClean="0"/>
              <a:t>CD kvalita</a:t>
            </a:r>
            <a:endParaRPr lang="cs-CZ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cs-CZ" smtClean="0"/>
              <a:t>vzorkovací frekvence: 44,1 kHz</a:t>
            </a:r>
          </a:p>
          <a:p>
            <a:r>
              <a:rPr lang="cs-CZ" smtClean="0"/>
              <a:t>bitová hloubka: 16 bitů</a:t>
            </a:r>
          </a:p>
          <a:p>
            <a:r>
              <a:rPr lang="cs-CZ" smtClean="0"/>
              <a:t>STEREO</a:t>
            </a:r>
          </a:p>
          <a:p>
            <a:pPr>
              <a:buNone/>
            </a:pPr>
            <a:r>
              <a:rPr lang="cs-CZ" smtClean="0"/>
              <a:t>                            =&gt;  datový tok 172 kB/s</a:t>
            </a:r>
          </a:p>
          <a:p>
            <a:pPr>
              <a:buNone/>
            </a:pPr>
            <a:endParaRPr lang="cs-CZ" smtClean="0"/>
          </a:p>
          <a:p>
            <a:pPr>
              <a:buNone/>
            </a:pPr>
            <a:r>
              <a:rPr lang="cs-CZ" smtClean="0"/>
              <a:t>výpočet:</a:t>
            </a:r>
          </a:p>
          <a:p>
            <a:pPr>
              <a:buNone/>
            </a:pPr>
            <a:r>
              <a:rPr lang="cs-CZ" smtClean="0"/>
              <a:t>44100 vzorků za sekundu * 2B (16b) * 2 (stereo) = 176400 B/s : 1024 = 172 kB/s</a:t>
            </a:r>
            <a:endParaRPr lang="cs-CZ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mtClean="0"/>
              <a:t>Zvuk na CD</a:t>
            </a:r>
            <a:endParaRPr lang="cs-CZ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cs-CZ" smtClean="0"/>
              <a:t>172 kB/s * 60 sekund = 10,08 MB/min.</a:t>
            </a:r>
          </a:p>
          <a:p>
            <a:pPr>
              <a:buNone/>
            </a:pPr>
            <a:r>
              <a:rPr lang="cs-CZ" smtClean="0"/>
              <a:t>10,08 * 80 minut = 806,4 MB (= velikost CD)</a:t>
            </a:r>
            <a:endParaRPr lang="cs-CZ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3563888" y="3284984"/>
            <a:ext cx="5122912" cy="2841179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cs-CZ" sz="4800" smtClean="0"/>
              <a:t>….. ale co film?</a:t>
            </a:r>
            <a:endParaRPr lang="cs-CZ" sz="48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mtClean="0"/>
              <a:t>FILMOVÁ PROMÍTAČKA</a:t>
            </a:r>
            <a:endParaRPr lang="cs-CZ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14128" y="1340768"/>
            <a:ext cx="5826224" cy="47483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mtClean="0"/>
              <a:t>FILMOVÁ PÁSKA</a:t>
            </a:r>
            <a:endParaRPr lang="cs-CZ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1484784"/>
            <a:ext cx="3583893" cy="5373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01175" y="1988840"/>
            <a:ext cx="4224469" cy="31683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mtClean="0"/>
              <a:t>VIDEORECORDER (VCR)</a:t>
            </a:r>
            <a:endParaRPr lang="cs-CZ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5" y="1700808"/>
            <a:ext cx="3893011" cy="24482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71800" y="4653136"/>
            <a:ext cx="5884912" cy="1925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16016" y="1772816"/>
            <a:ext cx="4212080" cy="17281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mtClean="0"/>
              <a:t>VHS</a:t>
            </a:r>
            <a:endParaRPr lang="cs-CZ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1052736"/>
            <a:ext cx="3810000" cy="285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04048" y="3933056"/>
            <a:ext cx="3528392" cy="26345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79512" y="3933056"/>
            <a:ext cx="3505572" cy="26291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364088" y="1340768"/>
            <a:ext cx="3288466" cy="21819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0" y="3811860"/>
            <a:ext cx="3810000" cy="285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mtClean="0"/>
              <a:t>DVD</a:t>
            </a:r>
            <a:endParaRPr lang="cs-CZ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11760" y="2564904"/>
            <a:ext cx="3410136" cy="22734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23528" y="332656"/>
            <a:ext cx="2880320" cy="2160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mtClean="0"/>
              <a:t>DVD PLAYER</a:t>
            </a:r>
            <a:endParaRPr lang="cs-CZ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43608" y="2567143"/>
            <a:ext cx="7137717" cy="28060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mtClean="0"/>
              <a:t>Než přišlo CD …</a:t>
            </a:r>
            <a:endParaRPr lang="cs-CZ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1880056"/>
            <a:ext cx="5256584" cy="41138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44008" y="1844824"/>
            <a:ext cx="3810000" cy="285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mtClean="0"/>
              <a:t>DVD Portable</a:t>
            </a:r>
            <a:endParaRPr lang="cs-CZ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44008" y="1484784"/>
            <a:ext cx="3810000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1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5576" y="3068960"/>
            <a:ext cx="3239043" cy="29664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95736" y="190500"/>
            <a:ext cx="5067300" cy="666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mtClean="0"/>
              <a:t>DVD DRIVE</a:t>
            </a:r>
            <a:endParaRPr lang="cs-CZ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1340768"/>
            <a:ext cx="4248472" cy="31863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33429" y="0"/>
            <a:ext cx="4510571" cy="28529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44008" y="3789040"/>
            <a:ext cx="4286250" cy="289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mtClean="0"/>
              <a:t>DVD</a:t>
            </a:r>
            <a:endParaRPr lang="cs-CZ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l-PL" smtClean="0"/>
              <a:t>DVD bylo uvedeno na trh v Japonsku roku 1996, ve zbytku světa o rok později.</a:t>
            </a:r>
          </a:p>
          <a:p>
            <a:r>
              <a:rPr lang="cs-CZ" smtClean="0"/>
              <a:t>původně návrháři neoficiálně označován </a:t>
            </a:r>
            <a:r>
              <a:rPr lang="cs-CZ" i="1" smtClean="0"/>
              <a:t>Digital Video Disc</a:t>
            </a:r>
            <a:r>
              <a:rPr lang="cs-CZ" smtClean="0"/>
              <a:t> (</a:t>
            </a:r>
            <a:r>
              <a:rPr lang="cs-CZ" i="1" smtClean="0"/>
              <a:t>digitální videodisk</a:t>
            </a:r>
            <a:r>
              <a:rPr lang="cs-CZ" smtClean="0"/>
              <a:t>). </a:t>
            </a:r>
          </a:p>
          <a:p>
            <a:r>
              <a:rPr lang="cs-CZ" smtClean="0"/>
              <a:t>po dokončení specifikace v roce 1995 z důvodu víceúčelovosti  rozhodnuto o názvu </a:t>
            </a:r>
            <a:r>
              <a:rPr lang="cs-CZ" i="1" smtClean="0"/>
              <a:t>Digital Versatile Disc</a:t>
            </a:r>
            <a:r>
              <a:rPr lang="cs-CZ" smtClean="0"/>
              <a:t> (</a:t>
            </a:r>
            <a:r>
              <a:rPr lang="cs-CZ" i="1" smtClean="0"/>
              <a:t>digitální víceúčelový disk</a:t>
            </a:r>
            <a:r>
              <a:rPr lang="cs-CZ" smtClean="0"/>
              <a:t>)</a:t>
            </a:r>
            <a:endParaRPr lang="cs-CZ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944122" y="241920"/>
            <a:ext cx="9612466" cy="6427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Obdélník 4"/>
          <p:cNvSpPr/>
          <p:nvPr/>
        </p:nvSpPr>
        <p:spPr>
          <a:xfrm>
            <a:off x="-2052736" y="188640"/>
            <a:ext cx="3384376" cy="66693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116632"/>
            <a:ext cx="8784976" cy="65887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mtClean="0"/>
              <a:t>Provedení DVD-ROM</a:t>
            </a:r>
            <a:endParaRPr lang="cs-CZ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smtClean="0"/>
              <a:t>jednostranné  (SS = Single Side)</a:t>
            </a:r>
          </a:p>
          <a:p>
            <a:r>
              <a:rPr lang="cs-CZ" smtClean="0"/>
              <a:t>oboustranné   (DS = Double Side)</a:t>
            </a:r>
          </a:p>
          <a:p>
            <a:endParaRPr lang="cs-CZ" smtClean="0"/>
          </a:p>
          <a:p>
            <a:r>
              <a:rPr lang="cs-CZ" smtClean="0"/>
              <a:t>jednovrstvé  (SL = Single Layer)</a:t>
            </a:r>
          </a:p>
          <a:p>
            <a:r>
              <a:rPr lang="cs-CZ" smtClean="0"/>
              <a:t>dvouvrstvé   (DL = Double Layer)</a:t>
            </a:r>
            <a:endParaRPr lang="cs-CZ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mtClean="0"/>
              <a:t>DVD Dual Layer</a:t>
            </a:r>
            <a:endParaRPr lang="cs-CZ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43607" y="1556792"/>
            <a:ext cx="7202707" cy="4608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mtClean="0"/>
              <a:t>Kapacity DVD-ROM</a:t>
            </a:r>
            <a:endParaRPr lang="cs-CZ"/>
          </a:p>
        </p:txBody>
      </p:sp>
      <p:graphicFrame>
        <p:nvGraphicFramePr>
          <p:cNvPr id="4" name="Zástupný symbol pro obsah 3"/>
          <p:cNvGraphicFramePr>
            <a:graphicFrameLocks noGrp="1"/>
          </p:cNvGraphicFramePr>
          <p:nvPr>
            <p:ph idx="1"/>
          </p:nvPr>
        </p:nvGraphicFramePr>
        <p:xfrm>
          <a:off x="755576" y="1340768"/>
          <a:ext cx="7632847" cy="51671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7521"/>
                <a:gridCol w="1178215"/>
                <a:gridCol w="831681"/>
                <a:gridCol w="900988"/>
                <a:gridCol w="1170187"/>
                <a:gridCol w="1152128"/>
                <a:gridCol w="1152127"/>
              </a:tblGrid>
              <a:tr h="478113">
                <a:tc rowSpan="2" gridSpan="2">
                  <a:txBody>
                    <a:bodyPr/>
                    <a:lstStyle/>
                    <a:p>
                      <a:pPr algn="ctr"/>
                      <a:r>
                        <a:rPr lang="cs-CZ" smtClean="0"/>
                        <a:t>Designation</a:t>
                      </a:r>
                      <a:endParaRPr lang="cs-CZ"/>
                    </a:p>
                  </a:txBody>
                  <a:tcPr anchor="ctr"/>
                </a:tc>
                <a:tc rowSpan="2"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cs-CZ" smtClean="0"/>
                        <a:t>Sides</a:t>
                      </a:r>
                      <a:endParaRPr lang="cs-CZ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cs-CZ" smtClean="0"/>
                        <a:t>Total layers</a:t>
                      </a:r>
                      <a:endParaRPr lang="cs-CZ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cs-CZ" smtClean="0"/>
                        <a:t>Diameter (cm)</a:t>
                      </a:r>
                      <a:endParaRPr lang="cs-CZ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cs-CZ" smtClean="0"/>
                        <a:t>Capacity</a:t>
                      </a:r>
                      <a:endParaRPr lang="cs-CZ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</a:tr>
              <a:tr h="385983">
                <a:tc gridSpan="2" vMerge="1">
                  <a:txBody>
                    <a:bodyPr/>
                    <a:lstStyle/>
                    <a:p>
                      <a:endParaRPr lang="cs-CZ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 lang="cs-CZ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cs-CZ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cs-CZ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cs-CZ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mtClean="0"/>
                        <a:t>GB</a:t>
                      </a:r>
                      <a:endParaRPr lang="cs-CZ"/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mtClean="0"/>
                        <a:t>GiB</a:t>
                      </a:r>
                      <a:endParaRPr lang="cs-CZ"/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</a:tr>
              <a:tr h="478113">
                <a:tc>
                  <a:txBody>
                    <a:bodyPr/>
                    <a:lstStyle/>
                    <a:p>
                      <a:r>
                        <a:rPr lang="cs-CZ" smtClean="0"/>
                        <a:t>DVD-1</a:t>
                      </a:r>
                      <a:endParaRPr lang="cs-CZ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cs-CZ"/>
                        <a:t>SS SL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cs-CZ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cs-CZ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cs-CZ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cs-CZ"/>
                        <a:t>1.46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cs-CZ"/>
                        <a:t>1.36</a:t>
                      </a:r>
                    </a:p>
                  </a:txBody>
                  <a:tcPr anchor="ctr"/>
                </a:tc>
              </a:tr>
              <a:tr h="478113">
                <a:tc>
                  <a:txBody>
                    <a:bodyPr/>
                    <a:lstStyle/>
                    <a:p>
                      <a:r>
                        <a:rPr lang="cs-CZ"/>
                        <a:t>DVD-2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cs-CZ"/>
                        <a:t>SS DL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cs-CZ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cs-CZ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cs-CZ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cs-CZ"/>
                        <a:t>2.66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cs-CZ"/>
                        <a:t>2.47</a:t>
                      </a:r>
                    </a:p>
                  </a:txBody>
                  <a:tcPr anchor="ctr"/>
                </a:tc>
              </a:tr>
              <a:tr h="478113">
                <a:tc>
                  <a:txBody>
                    <a:bodyPr/>
                    <a:lstStyle/>
                    <a:p>
                      <a:r>
                        <a:rPr lang="cs-CZ"/>
                        <a:t>DVD-3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cs-CZ"/>
                        <a:t>DS SL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cs-CZ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cs-CZ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cs-CZ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cs-CZ"/>
                        <a:t>2.92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cs-CZ"/>
                        <a:t>2.72</a:t>
                      </a:r>
                    </a:p>
                  </a:txBody>
                  <a:tcPr anchor="ctr"/>
                </a:tc>
              </a:tr>
              <a:tr h="478113">
                <a:tc>
                  <a:txBody>
                    <a:bodyPr/>
                    <a:lstStyle/>
                    <a:p>
                      <a:r>
                        <a:rPr lang="cs-CZ"/>
                        <a:t>DVD-4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cs-CZ"/>
                        <a:t>DS DL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cs-CZ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cs-CZ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cs-CZ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cs-CZ"/>
                        <a:t>5.32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cs-CZ"/>
                        <a:t>4.95</a:t>
                      </a:r>
                    </a:p>
                  </a:txBody>
                  <a:tcPr anchor="ctr"/>
                </a:tc>
              </a:tr>
              <a:tr h="478113">
                <a:tc>
                  <a:txBody>
                    <a:bodyPr/>
                    <a:lstStyle/>
                    <a:p>
                      <a:r>
                        <a:rPr lang="cs-CZ"/>
                        <a:t>DVD-5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cs-CZ"/>
                        <a:t>SS SL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cs-CZ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cs-CZ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cs-CZ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cs-CZ"/>
                        <a:t>4.70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cs-CZ"/>
                        <a:t>4.37</a:t>
                      </a:r>
                    </a:p>
                  </a:txBody>
                  <a:tcPr anchor="ctr"/>
                </a:tc>
              </a:tr>
              <a:tr h="478113">
                <a:tc>
                  <a:txBody>
                    <a:bodyPr/>
                    <a:lstStyle/>
                    <a:p>
                      <a:r>
                        <a:rPr lang="cs-CZ" b="1"/>
                        <a:t>DVD-9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cs-CZ" b="1"/>
                        <a:t>SS DL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cs-CZ" b="1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cs-CZ" b="1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cs-CZ" b="1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cs-CZ" b="1"/>
                        <a:t>8.54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cs-CZ" b="1"/>
                        <a:t>7.95</a:t>
                      </a:r>
                    </a:p>
                  </a:txBody>
                  <a:tcPr anchor="ctr"/>
                </a:tc>
              </a:tr>
              <a:tr h="478113">
                <a:tc>
                  <a:txBody>
                    <a:bodyPr/>
                    <a:lstStyle/>
                    <a:p>
                      <a:r>
                        <a:rPr lang="cs-CZ"/>
                        <a:t>DVD-10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cs-CZ"/>
                        <a:t>DS SL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cs-CZ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cs-CZ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cs-CZ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cs-CZ"/>
                        <a:t>9.40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cs-CZ"/>
                        <a:t>8.75</a:t>
                      </a:r>
                    </a:p>
                  </a:txBody>
                  <a:tcPr anchor="ctr"/>
                </a:tc>
              </a:tr>
              <a:tr h="478113">
                <a:tc>
                  <a:txBody>
                    <a:bodyPr/>
                    <a:lstStyle/>
                    <a:p>
                      <a:r>
                        <a:rPr lang="cs-CZ" smtClean="0"/>
                        <a:t>DVD-14</a:t>
                      </a:r>
                      <a:endParaRPr lang="cs-CZ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cs-CZ"/>
                        <a:t>DS SL+DL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cs-CZ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cs-CZ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cs-CZ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cs-CZ"/>
                        <a:t>13.24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cs-CZ"/>
                        <a:t>12.33</a:t>
                      </a:r>
                    </a:p>
                  </a:txBody>
                  <a:tcPr anchor="ctr"/>
                </a:tc>
              </a:tr>
              <a:tr h="478113">
                <a:tc>
                  <a:txBody>
                    <a:bodyPr/>
                    <a:lstStyle/>
                    <a:p>
                      <a:r>
                        <a:rPr lang="cs-CZ" b="1"/>
                        <a:t>DVD-18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cs-CZ" b="1"/>
                        <a:t>DS DL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cs-CZ" b="1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cs-CZ" b="1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cs-CZ" b="1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cs-CZ" b="1"/>
                        <a:t>17.08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cs-CZ" b="1"/>
                        <a:t>15.90</a:t>
                      </a:r>
                    </a:p>
                  </a:txBody>
                  <a:tcPr anchor="ctr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mtClean="0"/>
              <a:t>DVD formáty</a:t>
            </a:r>
            <a:endParaRPr lang="cs-CZ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smtClean="0"/>
              <a:t>DVD-ROM</a:t>
            </a:r>
          </a:p>
          <a:p>
            <a:r>
              <a:rPr lang="cs-CZ" smtClean="0"/>
              <a:t>DVD-R, DVD+R</a:t>
            </a:r>
          </a:p>
          <a:p>
            <a:r>
              <a:rPr lang="cs-CZ" smtClean="0"/>
              <a:t>DVD-RW, DVD+RW</a:t>
            </a:r>
          </a:p>
          <a:p>
            <a:r>
              <a:rPr lang="cs-CZ" smtClean="0"/>
              <a:t>DVD-RAM</a:t>
            </a:r>
            <a:endParaRPr lang="cs-CZ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cs-CZ" dirty="0" smtClean="0"/>
              <a:t>… pouštěli jsme si hudbu z gramofonových desek …</a:t>
            </a:r>
            <a:endParaRPr lang="cs-CZ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75656" y="1434262"/>
            <a:ext cx="6353522" cy="5423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mtClean="0"/>
              <a:t>DVD-RAM</a:t>
            </a:r>
            <a:endParaRPr lang="cs-CZ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457200" y="1412776"/>
            <a:ext cx="8229600" cy="4713387"/>
          </a:xfrm>
        </p:spPr>
        <p:txBody>
          <a:bodyPr/>
          <a:lstStyle/>
          <a:p>
            <a:pPr>
              <a:buNone/>
            </a:pPr>
            <a:r>
              <a:rPr lang="cs-CZ" smtClean="0"/>
              <a:t>+  možnost přepisu až 100.000x</a:t>
            </a:r>
          </a:p>
          <a:p>
            <a:pPr>
              <a:buNone/>
            </a:pPr>
            <a:r>
              <a:rPr lang="cs-CZ" smtClean="0"/>
              <a:t>+  větší odolnost, trvanlivost (až 30 let)</a:t>
            </a:r>
          </a:p>
          <a:p>
            <a:pPr>
              <a:buFontTx/>
              <a:buChar char="-"/>
            </a:pPr>
            <a:r>
              <a:rPr lang="cs-CZ" smtClean="0"/>
              <a:t>menší podpora u starších přehrávačů</a:t>
            </a:r>
          </a:p>
          <a:p>
            <a:pPr>
              <a:buFontTx/>
              <a:buChar char="-"/>
            </a:pPr>
            <a:r>
              <a:rPr lang="cs-CZ" smtClean="0"/>
              <a:t>cena média</a:t>
            </a:r>
            <a:endParaRPr lang="cs-CZ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24128" y="3501008"/>
            <a:ext cx="2857500" cy="302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mtClean="0"/>
              <a:t>DVD-R vs. DVD+R</a:t>
            </a:r>
            <a:endParaRPr lang="cs-CZ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smtClean="0"/>
              <a:t>Původní licence na </a:t>
            </a:r>
            <a:r>
              <a:rPr lang="cs-CZ" i="1" smtClean="0"/>
              <a:t>DVD-R</a:t>
            </a:r>
            <a:r>
              <a:rPr lang="cs-CZ" smtClean="0"/>
              <a:t> a </a:t>
            </a:r>
            <a:r>
              <a:rPr lang="cs-CZ" i="1" smtClean="0"/>
              <a:t>DVD-RW</a:t>
            </a:r>
            <a:r>
              <a:rPr lang="cs-CZ" smtClean="0"/>
              <a:t> byly pro výrobce přehrávačů a mechanik nákladné =&gt; vznikla </a:t>
            </a:r>
            <a:r>
              <a:rPr lang="cs-CZ" i="1" smtClean="0"/>
              <a:t>DVD+RW Alliance</a:t>
            </a:r>
            <a:r>
              <a:rPr lang="cs-CZ" smtClean="0"/>
              <a:t> (</a:t>
            </a:r>
            <a:r>
              <a:rPr lang="en-US" smtClean="0"/>
              <a:t>Sony, Philips, Hewlett-Packard, Ricoh, Yamaha a Mitsubishi</a:t>
            </a:r>
            <a:r>
              <a:rPr lang="cs-CZ" smtClean="0"/>
              <a:t>) která vytvořila konkurenční technologii.</a:t>
            </a:r>
            <a:endParaRPr lang="cs-CZ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78098"/>
          </a:xfrm>
        </p:spPr>
        <p:txBody>
          <a:bodyPr/>
          <a:lstStyle/>
          <a:p>
            <a:r>
              <a:rPr lang="cs-CZ" smtClean="0"/>
              <a:t>Kapacity DVD-R/RW/RAM</a:t>
            </a:r>
            <a:endParaRPr lang="cs-CZ"/>
          </a:p>
        </p:txBody>
      </p:sp>
      <p:graphicFrame>
        <p:nvGraphicFramePr>
          <p:cNvPr id="4" name="Zástupný symbol pro obsah 3"/>
          <p:cNvGraphicFramePr>
            <a:graphicFrameLocks noGrp="1"/>
          </p:cNvGraphicFramePr>
          <p:nvPr>
            <p:ph idx="1"/>
          </p:nvPr>
        </p:nvGraphicFramePr>
        <p:xfrm>
          <a:off x="755576" y="1124745"/>
          <a:ext cx="7632847" cy="548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7521"/>
                <a:gridCol w="1178215"/>
                <a:gridCol w="831681"/>
                <a:gridCol w="900988"/>
                <a:gridCol w="1170187"/>
                <a:gridCol w="1152128"/>
                <a:gridCol w="1152127"/>
              </a:tblGrid>
              <a:tr h="336037">
                <a:tc rowSpan="2" gridSpan="2">
                  <a:txBody>
                    <a:bodyPr/>
                    <a:lstStyle/>
                    <a:p>
                      <a:pPr algn="ctr"/>
                      <a:r>
                        <a:rPr lang="cs-CZ" smtClean="0"/>
                        <a:t>Designation</a:t>
                      </a:r>
                      <a:endParaRPr lang="cs-CZ"/>
                    </a:p>
                  </a:txBody>
                  <a:tcPr anchor="ctr"/>
                </a:tc>
                <a:tc rowSpan="2"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cs-CZ" smtClean="0"/>
                        <a:t>Sides</a:t>
                      </a:r>
                      <a:endParaRPr lang="cs-CZ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cs-CZ" smtClean="0"/>
                        <a:t>Total layers</a:t>
                      </a:r>
                      <a:endParaRPr lang="cs-CZ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cs-CZ" smtClean="0"/>
                        <a:t>Diameter (cm)</a:t>
                      </a:r>
                      <a:endParaRPr lang="cs-CZ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cs-CZ" smtClean="0"/>
                        <a:t>Capacity</a:t>
                      </a:r>
                      <a:endParaRPr lang="cs-CZ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</a:tr>
              <a:tr h="336037">
                <a:tc gridSpan="2" vMerge="1">
                  <a:txBody>
                    <a:bodyPr/>
                    <a:lstStyle/>
                    <a:p>
                      <a:endParaRPr lang="cs-CZ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 lang="cs-CZ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cs-CZ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cs-CZ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cs-CZ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mtClean="0"/>
                        <a:t>GB</a:t>
                      </a:r>
                      <a:endParaRPr lang="cs-CZ"/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mtClean="0"/>
                        <a:t>GiB</a:t>
                      </a:r>
                      <a:endParaRPr lang="cs-CZ"/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</a:tr>
              <a:tr h="336037">
                <a:tc>
                  <a:txBody>
                    <a:bodyPr/>
                    <a:lstStyle/>
                    <a:p>
                      <a:r>
                        <a:rPr lang="cs-CZ"/>
                        <a:t>DVD-R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cs-CZ"/>
                        <a:t>SS SL (1.0)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cs-CZ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cs-CZ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cs-CZ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cs-CZ"/>
                        <a:t>3.95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cs-CZ"/>
                        <a:t>3.68</a:t>
                      </a:r>
                    </a:p>
                  </a:txBody>
                  <a:tcPr anchor="ctr"/>
                </a:tc>
              </a:tr>
              <a:tr h="336037">
                <a:tc>
                  <a:txBody>
                    <a:bodyPr/>
                    <a:lstStyle/>
                    <a:p>
                      <a:r>
                        <a:rPr lang="cs-CZ"/>
                        <a:t>DVD-R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cs-CZ"/>
                        <a:t>SS </a:t>
                      </a:r>
                      <a:r>
                        <a:rPr lang="cs-CZ" smtClean="0"/>
                        <a:t>SL (2.0)</a:t>
                      </a:r>
                      <a:endParaRPr lang="cs-CZ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cs-CZ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cs-CZ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cs-CZ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cs-CZ"/>
                        <a:t>4.70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cs-CZ"/>
                        <a:t>4.37</a:t>
                      </a:r>
                    </a:p>
                  </a:txBody>
                  <a:tcPr anchor="ctr"/>
                </a:tc>
              </a:tr>
              <a:tr h="336037">
                <a:tc>
                  <a:txBody>
                    <a:bodyPr/>
                    <a:lstStyle/>
                    <a:p>
                      <a:r>
                        <a:rPr lang="cs-CZ"/>
                        <a:t>DVD-RW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cs-CZ"/>
                        <a:t>SS SL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cs-CZ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cs-CZ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cs-CZ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cs-CZ"/>
                        <a:t>4.70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cs-CZ"/>
                        <a:t>4.37</a:t>
                      </a:r>
                    </a:p>
                  </a:txBody>
                  <a:tcPr anchor="ctr"/>
                </a:tc>
              </a:tr>
              <a:tr h="336037">
                <a:tc>
                  <a:txBody>
                    <a:bodyPr/>
                    <a:lstStyle/>
                    <a:p>
                      <a:r>
                        <a:rPr lang="cs-CZ"/>
                        <a:t>DVD+R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cs-CZ"/>
                        <a:t>SS SL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cs-CZ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cs-CZ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cs-CZ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cs-CZ"/>
                        <a:t>4.70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cs-CZ"/>
                        <a:t>4.37</a:t>
                      </a:r>
                    </a:p>
                  </a:txBody>
                  <a:tcPr anchor="ctr"/>
                </a:tc>
              </a:tr>
              <a:tr h="336037">
                <a:tc>
                  <a:txBody>
                    <a:bodyPr/>
                    <a:lstStyle/>
                    <a:p>
                      <a:r>
                        <a:rPr lang="cs-CZ"/>
                        <a:t>DVD+RW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cs-CZ"/>
                        <a:t>SS SL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cs-CZ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cs-CZ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cs-CZ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cs-CZ"/>
                        <a:t>4.70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cs-CZ"/>
                        <a:t>4.37</a:t>
                      </a:r>
                    </a:p>
                  </a:txBody>
                  <a:tcPr anchor="ctr"/>
                </a:tc>
              </a:tr>
              <a:tr h="336037">
                <a:tc>
                  <a:txBody>
                    <a:bodyPr/>
                    <a:lstStyle/>
                    <a:p>
                      <a:r>
                        <a:rPr lang="cs-CZ"/>
                        <a:t>DVD-R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cs-CZ"/>
                        <a:t>DS SL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cs-CZ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cs-CZ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cs-CZ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cs-CZ"/>
                        <a:t>9.40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cs-CZ"/>
                        <a:t>8.75</a:t>
                      </a:r>
                    </a:p>
                  </a:txBody>
                  <a:tcPr anchor="ctr"/>
                </a:tc>
              </a:tr>
              <a:tr h="336037">
                <a:tc>
                  <a:txBody>
                    <a:bodyPr/>
                    <a:lstStyle/>
                    <a:p>
                      <a:r>
                        <a:rPr lang="cs-CZ"/>
                        <a:t>DVD-RW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cs-CZ"/>
                        <a:t>DS SL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cs-CZ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cs-CZ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cs-CZ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cs-CZ"/>
                        <a:t>9.40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cs-CZ"/>
                        <a:t>8.75</a:t>
                      </a:r>
                    </a:p>
                  </a:txBody>
                  <a:tcPr anchor="ctr"/>
                </a:tc>
              </a:tr>
              <a:tr h="336037">
                <a:tc>
                  <a:txBody>
                    <a:bodyPr/>
                    <a:lstStyle/>
                    <a:p>
                      <a:r>
                        <a:rPr lang="cs-CZ"/>
                        <a:t>DVD+R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cs-CZ"/>
                        <a:t>DS SL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cs-CZ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cs-CZ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cs-CZ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cs-CZ"/>
                        <a:t>9.40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cs-CZ"/>
                        <a:t>8.75</a:t>
                      </a:r>
                    </a:p>
                  </a:txBody>
                  <a:tcPr anchor="ctr"/>
                </a:tc>
              </a:tr>
              <a:tr h="336037">
                <a:tc>
                  <a:txBody>
                    <a:bodyPr/>
                    <a:lstStyle/>
                    <a:p>
                      <a:r>
                        <a:rPr lang="cs-CZ"/>
                        <a:t>DVD+RW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cs-CZ"/>
                        <a:t>DS SL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cs-CZ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cs-CZ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cs-CZ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cs-CZ"/>
                        <a:t>9.40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cs-CZ"/>
                        <a:t>8.75</a:t>
                      </a:r>
                    </a:p>
                  </a:txBody>
                  <a:tcPr anchor="ctr"/>
                </a:tc>
              </a:tr>
              <a:tr h="336037">
                <a:tc>
                  <a:txBody>
                    <a:bodyPr/>
                    <a:lstStyle/>
                    <a:p>
                      <a:r>
                        <a:rPr lang="cs-CZ"/>
                        <a:t>DVD-RAM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cs-CZ"/>
                        <a:t>SS SL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cs-CZ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cs-CZ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cs-CZ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cs-CZ"/>
                        <a:t>1.46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cs-CZ" smtClean="0"/>
                        <a:t>1.36</a:t>
                      </a:r>
                      <a:endParaRPr lang="cs-CZ"/>
                    </a:p>
                  </a:txBody>
                  <a:tcPr anchor="ctr"/>
                </a:tc>
              </a:tr>
              <a:tr h="336037">
                <a:tc>
                  <a:txBody>
                    <a:bodyPr/>
                    <a:lstStyle/>
                    <a:p>
                      <a:r>
                        <a:rPr lang="cs-CZ"/>
                        <a:t>DVD-RAM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cs-CZ"/>
                        <a:t>DS SL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cs-CZ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cs-CZ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cs-CZ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cs-CZ"/>
                        <a:t>2.65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cs-CZ" smtClean="0"/>
                        <a:t>2.47</a:t>
                      </a:r>
                      <a:endParaRPr lang="cs-CZ"/>
                    </a:p>
                  </a:txBody>
                  <a:tcPr anchor="ctr"/>
                </a:tc>
              </a:tr>
              <a:tr h="336037">
                <a:tc>
                  <a:txBody>
                    <a:bodyPr/>
                    <a:lstStyle/>
                    <a:p>
                      <a:r>
                        <a:rPr lang="cs-CZ"/>
                        <a:t>DVD-RAM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cs-CZ"/>
                        <a:t>SS </a:t>
                      </a:r>
                      <a:r>
                        <a:rPr lang="cs-CZ" smtClean="0"/>
                        <a:t>SL</a:t>
                      </a:r>
                      <a:endParaRPr lang="cs-CZ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cs-CZ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cs-CZ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cs-CZ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cs-CZ"/>
                        <a:t>4.70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cs-CZ"/>
                        <a:t>4.37</a:t>
                      </a:r>
                    </a:p>
                  </a:txBody>
                  <a:tcPr anchor="ctr"/>
                </a:tc>
              </a:tr>
              <a:tr h="336037">
                <a:tc>
                  <a:txBody>
                    <a:bodyPr/>
                    <a:lstStyle/>
                    <a:p>
                      <a:r>
                        <a:rPr lang="cs-CZ"/>
                        <a:t>DVD-RAM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cs-CZ"/>
                        <a:t>DS </a:t>
                      </a:r>
                      <a:r>
                        <a:rPr lang="cs-CZ" smtClean="0"/>
                        <a:t>SL</a:t>
                      </a:r>
                      <a:endParaRPr lang="cs-CZ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cs-CZ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cs-CZ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cs-CZ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cs-CZ"/>
                        <a:t>9.40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cs-CZ"/>
                        <a:t>8.75</a:t>
                      </a:r>
                    </a:p>
                  </a:txBody>
                  <a:tcPr anchor="ctr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1080120"/>
          </a:xfrm>
        </p:spPr>
        <p:txBody>
          <a:bodyPr/>
          <a:lstStyle/>
          <a:p>
            <a:r>
              <a:rPr lang="cs-CZ" smtClean="0"/>
              <a:t>Rychlost DVD</a:t>
            </a:r>
            <a:endParaRPr lang="cs-CZ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5004048" y="1556792"/>
            <a:ext cx="3960440" cy="4968552"/>
          </a:xfrm>
        </p:spPr>
        <p:txBody>
          <a:bodyPr/>
          <a:lstStyle/>
          <a:p>
            <a:r>
              <a:rPr lang="cs-CZ" smtClean="0"/>
              <a:t>Pozor, </a:t>
            </a:r>
            <a:br>
              <a:rPr lang="cs-CZ" smtClean="0"/>
            </a:br>
            <a:r>
              <a:rPr lang="cs-CZ" smtClean="0"/>
              <a:t>1x rychlost DVD </a:t>
            </a:r>
            <a:br>
              <a:rPr lang="cs-CZ" smtClean="0"/>
            </a:br>
            <a:r>
              <a:rPr lang="cs-CZ" smtClean="0"/>
              <a:t>není stejná jako </a:t>
            </a:r>
            <a:br>
              <a:rPr lang="cs-CZ" smtClean="0"/>
            </a:br>
            <a:r>
              <a:rPr lang="cs-CZ" smtClean="0"/>
              <a:t>1 x rychlost CD</a:t>
            </a:r>
          </a:p>
          <a:p>
            <a:r>
              <a:rPr lang="cs-CZ" smtClean="0"/>
              <a:t>CD 1x  = 150 kB/s</a:t>
            </a:r>
          </a:p>
          <a:p>
            <a:r>
              <a:rPr lang="cs-CZ" smtClean="0"/>
              <a:t>DVD 1x  = 1350 kB/s</a:t>
            </a:r>
            <a:endParaRPr lang="cs-CZ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1232760"/>
            <a:ext cx="4608512" cy="54035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580112" y="1340768"/>
            <a:ext cx="2857500" cy="285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mtClean="0"/>
              <a:t>DVD-ROM mechanika</a:t>
            </a:r>
            <a:endParaRPr lang="cs-CZ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5040560"/>
          </a:xfrm>
        </p:spPr>
        <p:txBody>
          <a:bodyPr>
            <a:normAutofit fontScale="62500" lnSpcReduction="20000"/>
          </a:bodyPr>
          <a:lstStyle/>
          <a:p>
            <a:pPr>
              <a:buNone/>
            </a:pPr>
            <a:r>
              <a:rPr lang="cs-CZ" b="1" smtClean="0"/>
              <a:t>	Rozhraní:</a:t>
            </a:r>
            <a:r>
              <a:rPr lang="cs-CZ" smtClean="0"/>
              <a:t/>
            </a:r>
            <a:br>
              <a:rPr lang="cs-CZ" smtClean="0"/>
            </a:br>
            <a:r>
              <a:rPr lang="cs-CZ" smtClean="0"/>
              <a:t>ATA (IDE)</a:t>
            </a:r>
            <a:br>
              <a:rPr lang="cs-CZ" smtClean="0"/>
            </a:br>
            <a:r>
              <a:rPr lang="cs-CZ" smtClean="0"/>
              <a:t/>
            </a:r>
            <a:br>
              <a:rPr lang="cs-CZ" smtClean="0"/>
            </a:br>
            <a:r>
              <a:rPr lang="cs-CZ" b="1" smtClean="0"/>
              <a:t>Rychlost čtení:</a:t>
            </a:r>
            <a:r>
              <a:rPr lang="cs-CZ" smtClean="0"/>
              <a:t/>
            </a:r>
            <a:br>
              <a:rPr lang="cs-CZ" smtClean="0"/>
            </a:br>
            <a:r>
              <a:rPr lang="cs-CZ" smtClean="0"/>
              <a:t>16x DVD</a:t>
            </a:r>
            <a:br>
              <a:rPr lang="cs-CZ" smtClean="0"/>
            </a:br>
            <a:r>
              <a:rPr lang="cs-CZ" smtClean="0"/>
              <a:t>48x CD</a:t>
            </a:r>
            <a:br>
              <a:rPr lang="cs-CZ" smtClean="0"/>
            </a:br>
            <a:r>
              <a:rPr lang="cs-CZ" smtClean="0"/>
              <a:t>5x DVD-RAM</a:t>
            </a:r>
            <a:br>
              <a:rPr lang="cs-CZ" smtClean="0"/>
            </a:br>
            <a:r>
              <a:rPr lang="cs-CZ" smtClean="0"/>
              <a:t/>
            </a:r>
            <a:br>
              <a:rPr lang="cs-CZ" smtClean="0"/>
            </a:br>
            <a:r>
              <a:rPr lang="cs-CZ" b="1" smtClean="0"/>
              <a:t>Přístupová doba: </a:t>
            </a:r>
            <a:r>
              <a:rPr lang="cs-CZ" smtClean="0"/>
              <a:t/>
            </a:r>
            <a:br>
              <a:rPr lang="cs-CZ" smtClean="0"/>
            </a:br>
            <a:r>
              <a:rPr lang="cs-CZ" smtClean="0"/>
              <a:t>CD: 95 ms</a:t>
            </a:r>
            <a:br>
              <a:rPr lang="cs-CZ" smtClean="0"/>
            </a:br>
            <a:r>
              <a:rPr lang="cs-CZ" smtClean="0"/>
              <a:t>DVD : 105 ms</a:t>
            </a:r>
            <a:br>
              <a:rPr lang="cs-CZ" smtClean="0"/>
            </a:br>
            <a:r>
              <a:rPr lang="cs-CZ" smtClean="0"/>
              <a:t/>
            </a:r>
            <a:br>
              <a:rPr lang="cs-CZ" smtClean="0"/>
            </a:br>
            <a:r>
              <a:rPr lang="cs-CZ" b="1" smtClean="0"/>
              <a:t>Velikost paměťového zásobníku (buffer):</a:t>
            </a:r>
            <a:r>
              <a:rPr lang="cs-CZ" smtClean="0"/>
              <a:t/>
            </a:r>
            <a:br>
              <a:rPr lang="cs-CZ" smtClean="0"/>
            </a:br>
            <a:r>
              <a:rPr lang="cs-CZ" smtClean="0"/>
              <a:t>198 kB</a:t>
            </a:r>
            <a:br>
              <a:rPr lang="cs-CZ" smtClean="0"/>
            </a:br>
            <a:r>
              <a:rPr lang="cs-CZ" smtClean="0"/>
              <a:t/>
            </a:r>
            <a:br>
              <a:rPr lang="cs-CZ" smtClean="0"/>
            </a:br>
            <a:r>
              <a:rPr lang="cs-CZ" b="1" smtClean="0"/>
              <a:t>Formáty DVD disků:</a:t>
            </a:r>
            <a:r>
              <a:rPr lang="cs-CZ" smtClean="0"/>
              <a:t/>
            </a:r>
            <a:br>
              <a:rPr lang="cs-CZ" smtClean="0"/>
            </a:br>
            <a:r>
              <a:rPr lang="cs-CZ" smtClean="0"/>
              <a:t>DVD single/dual layer (PTP/OTP), DVD-RAM, DVD-R (3.9GB/4.7GB), DVD-R multi-borders, DVD+R, DVD+R multi-sessions, DVD-RW, DVD+RW, DVD+R DL, DVD-R DL</a:t>
            </a:r>
            <a:endParaRPr lang="cs-CZ"/>
          </a:p>
        </p:txBody>
      </p:sp>
      <p:sp>
        <p:nvSpPr>
          <p:cNvPr id="5" name="TextovéPole 4"/>
          <p:cNvSpPr txBox="1"/>
          <p:nvPr/>
        </p:nvSpPr>
        <p:spPr>
          <a:xfrm>
            <a:off x="5868144" y="3573016"/>
            <a:ext cx="2630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mtClean="0">
                <a:solidFill>
                  <a:srgbClr val="FF0000"/>
                </a:solidFill>
              </a:rPr>
              <a:t>Alza 5/2011: 383 Kč s DPH</a:t>
            </a:r>
            <a:endParaRPr lang="cs-CZ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220072" y="1268760"/>
            <a:ext cx="3238500" cy="3238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mtClean="0"/>
              <a:t>DVD „vypalovačka“</a:t>
            </a:r>
            <a:endParaRPr lang="cs-CZ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cs-CZ" sz="1600" b="1" smtClean="0"/>
              <a:t>	Rychlosti zápisu:</a:t>
            </a:r>
            <a:r>
              <a:rPr lang="cs-CZ" sz="1600" smtClean="0"/>
              <a:t/>
            </a:r>
            <a:br>
              <a:rPr lang="cs-CZ" sz="1600" smtClean="0"/>
            </a:br>
            <a:r>
              <a:rPr lang="cs-CZ" sz="1600" smtClean="0"/>
              <a:t>22x DVD±R, 8x DVD+RW, 6x DVD-RW</a:t>
            </a:r>
            <a:br>
              <a:rPr lang="cs-CZ" sz="1600" smtClean="0"/>
            </a:br>
            <a:r>
              <a:rPr lang="cs-CZ" sz="1600" smtClean="0"/>
              <a:t>16x DVD+R9, 12x DVD-R DL</a:t>
            </a:r>
            <a:br>
              <a:rPr lang="cs-CZ" sz="1600" smtClean="0"/>
            </a:br>
            <a:r>
              <a:rPr lang="cs-CZ" sz="1600" smtClean="0"/>
              <a:t>12x DVD-RAM</a:t>
            </a:r>
            <a:br>
              <a:rPr lang="cs-CZ" sz="1600" smtClean="0"/>
            </a:br>
            <a:r>
              <a:rPr lang="cs-CZ" sz="1600" smtClean="0"/>
              <a:t>48x CD-R, 40x CD-RW</a:t>
            </a:r>
            <a:br>
              <a:rPr lang="cs-CZ" sz="1600" smtClean="0"/>
            </a:br>
            <a:r>
              <a:rPr lang="cs-CZ" sz="1600" smtClean="0"/>
              <a:t/>
            </a:r>
            <a:br>
              <a:rPr lang="cs-CZ" sz="1600" smtClean="0"/>
            </a:br>
            <a:r>
              <a:rPr lang="cs-CZ" sz="1600" b="1" smtClean="0"/>
              <a:t>Rychlost čtení:</a:t>
            </a:r>
            <a:r>
              <a:rPr lang="cs-CZ" sz="1600" smtClean="0"/>
              <a:t/>
            </a:r>
            <a:br>
              <a:rPr lang="cs-CZ" sz="1600" smtClean="0"/>
            </a:br>
            <a:r>
              <a:rPr lang="cs-CZ" sz="1600" smtClean="0"/>
              <a:t>16x DVD-ROM</a:t>
            </a:r>
            <a:br>
              <a:rPr lang="cs-CZ" sz="1600" smtClean="0"/>
            </a:br>
            <a:r>
              <a:rPr lang="cs-CZ" sz="1600" smtClean="0"/>
              <a:t>12x DVD-RAM</a:t>
            </a:r>
            <a:br>
              <a:rPr lang="cs-CZ" sz="1600" smtClean="0"/>
            </a:br>
            <a:r>
              <a:rPr lang="cs-CZ" sz="1600" smtClean="0"/>
              <a:t>40x CD-ROM</a:t>
            </a:r>
            <a:br>
              <a:rPr lang="cs-CZ" sz="1600" smtClean="0"/>
            </a:br>
            <a:r>
              <a:rPr lang="cs-CZ" sz="1600" smtClean="0"/>
              <a:t/>
            </a:r>
            <a:br>
              <a:rPr lang="cs-CZ" sz="1600" smtClean="0"/>
            </a:br>
            <a:r>
              <a:rPr lang="cs-CZ" sz="1600" b="1" smtClean="0"/>
              <a:t>Rozhraní:</a:t>
            </a:r>
            <a:r>
              <a:rPr lang="cs-CZ" sz="1600" smtClean="0"/>
              <a:t/>
            </a:r>
            <a:br>
              <a:rPr lang="cs-CZ" sz="1600" smtClean="0"/>
            </a:br>
            <a:r>
              <a:rPr lang="cs-CZ" sz="1600" smtClean="0"/>
              <a:t>Serial ATA</a:t>
            </a:r>
            <a:br>
              <a:rPr lang="cs-CZ" sz="1600" smtClean="0"/>
            </a:br>
            <a:r>
              <a:rPr lang="cs-CZ" sz="1600" smtClean="0"/>
              <a:t/>
            </a:r>
            <a:br>
              <a:rPr lang="cs-CZ" sz="1600" smtClean="0"/>
            </a:br>
            <a:r>
              <a:rPr lang="cs-CZ" sz="1600" b="1" smtClean="0"/>
              <a:t>Přístupové doby:</a:t>
            </a:r>
            <a:br>
              <a:rPr lang="cs-CZ" sz="1600" b="1" smtClean="0"/>
            </a:br>
            <a:r>
              <a:rPr lang="cs-CZ" sz="1600" smtClean="0"/>
              <a:t>DVD: 130 ms</a:t>
            </a:r>
            <a:br>
              <a:rPr lang="cs-CZ" sz="1600" smtClean="0"/>
            </a:br>
            <a:r>
              <a:rPr lang="cs-CZ" sz="1600" smtClean="0"/>
              <a:t>CD: 110 ms</a:t>
            </a:r>
            <a:br>
              <a:rPr lang="cs-CZ" sz="1600" smtClean="0"/>
            </a:br>
            <a:r>
              <a:rPr lang="cs-CZ" sz="1600" smtClean="0"/>
              <a:t/>
            </a:r>
            <a:br>
              <a:rPr lang="cs-CZ" sz="1600" smtClean="0"/>
            </a:br>
            <a:r>
              <a:rPr lang="cs-CZ" sz="1600" b="1" smtClean="0"/>
              <a:t>Vyrovnávací paměť:</a:t>
            </a:r>
            <a:r>
              <a:rPr lang="cs-CZ" sz="1600" smtClean="0"/>
              <a:t/>
            </a:r>
            <a:br>
              <a:rPr lang="cs-CZ" sz="1600" smtClean="0"/>
            </a:br>
            <a:r>
              <a:rPr lang="cs-CZ" sz="1600" smtClean="0"/>
              <a:t>2 MB</a:t>
            </a:r>
            <a:endParaRPr lang="cs-CZ" sz="1600"/>
          </a:p>
        </p:txBody>
      </p:sp>
      <p:sp>
        <p:nvSpPr>
          <p:cNvPr id="5" name="TextovéPole 4"/>
          <p:cNvSpPr txBox="1"/>
          <p:nvPr/>
        </p:nvSpPr>
        <p:spPr>
          <a:xfrm>
            <a:off x="5580112" y="3635732"/>
            <a:ext cx="2630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mtClean="0">
                <a:solidFill>
                  <a:srgbClr val="FF0000"/>
                </a:solidFill>
              </a:rPr>
              <a:t>Alza 5/2011: 455 Kč s DPH</a:t>
            </a:r>
            <a:endParaRPr lang="cs-CZ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75856" y="738336"/>
            <a:ext cx="5715000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mtClean="0"/>
              <a:t>externí DVD</a:t>
            </a:r>
            <a:endParaRPr lang="cs-CZ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5328592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cs-CZ" sz="1400" b="1" smtClean="0"/>
              <a:t>	Rychlost čtení </a:t>
            </a:r>
            <a:r>
              <a:rPr lang="cs-CZ" sz="1400" smtClean="0"/>
              <a:t/>
            </a:r>
            <a:br>
              <a:rPr lang="cs-CZ" sz="1400" smtClean="0"/>
            </a:br>
            <a:r>
              <a:rPr lang="cs-CZ" sz="1400" smtClean="0"/>
              <a:t>CD-ROM: 24x</a:t>
            </a:r>
            <a:br>
              <a:rPr lang="cs-CZ" sz="1400" smtClean="0"/>
            </a:br>
            <a:r>
              <a:rPr lang="cs-CZ" sz="1400" smtClean="0"/>
              <a:t>DVD-ROM: 8x</a:t>
            </a:r>
            <a:br>
              <a:rPr lang="cs-CZ" sz="1400" smtClean="0"/>
            </a:br>
            <a:r>
              <a:rPr lang="cs-CZ" sz="1400" smtClean="0"/>
              <a:t/>
            </a:r>
            <a:br>
              <a:rPr lang="cs-CZ" sz="1400" smtClean="0"/>
            </a:br>
            <a:r>
              <a:rPr lang="cs-CZ" sz="1400" b="1" smtClean="0"/>
              <a:t>Rychlost zápisu: </a:t>
            </a:r>
            <a:r>
              <a:rPr lang="cs-CZ" sz="1400" smtClean="0"/>
              <a:t/>
            </a:r>
            <a:br>
              <a:rPr lang="cs-CZ" sz="1400" smtClean="0"/>
            </a:br>
            <a:r>
              <a:rPr lang="cs-CZ" sz="1400" smtClean="0"/>
              <a:t>CD-R: 24x</a:t>
            </a:r>
            <a:br>
              <a:rPr lang="cs-CZ" sz="1400" smtClean="0"/>
            </a:br>
            <a:r>
              <a:rPr lang="cs-CZ" sz="1400" smtClean="0"/>
              <a:t>CD-RW: 24x</a:t>
            </a:r>
            <a:br>
              <a:rPr lang="cs-CZ" sz="1400" smtClean="0"/>
            </a:br>
            <a:r>
              <a:rPr lang="cs-CZ" sz="1400" smtClean="0"/>
              <a:t>DVD-R: 8x</a:t>
            </a:r>
            <a:br>
              <a:rPr lang="cs-CZ" sz="1400" smtClean="0"/>
            </a:br>
            <a:r>
              <a:rPr lang="cs-CZ" sz="1400" smtClean="0"/>
              <a:t>DVD-RW: 6x</a:t>
            </a:r>
            <a:br>
              <a:rPr lang="cs-CZ" sz="1400" smtClean="0"/>
            </a:br>
            <a:r>
              <a:rPr lang="cs-CZ" sz="1400" smtClean="0"/>
              <a:t>DVD+R: 8x</a:t>
            </a:r>
            <a:br>
              <a:rPr lang="cs-CZ" sz="1400" smtClean="0"/>
            </a:br>
            <a:r>
              <a:rPr lang="cs-CZ" sz="1400" smtClean="0"/>
              <a:t>DVD+RW: 8x</a:t>
            </a:r>
            <a:br>
              <a:rPr lang="cs-CZ" sz="1400" smtClean="0"/>
            </a:br>
            <a:r>
              <a:rPr lang="cs-CZ" sz="1400" smtClean="0"/>
              <a:t>DVD-RAM: 5x</a:t>
            </a:r>
            <a:br>
              <a:rPr lang="cs-CZ" sz="1400" smtClean="0"/>
            </a:br>
            <a:r>
              <a:rPr lang="cs-CZ" sz="1400" smtClean="0"/>
              <a:t>DVD+R9 (DL): 6 x</a:t>
            </a:r>
            <a:br>
              <a:rPr lang="cs-CZ" sz="1400" smtClean="0"/>
            </a:br>
            <a:r>
              <a:rPr lang="cs-CZ" sz="1400" smtClean="0"/>
              <a:t>DVD-R9 (DL): 6 x</a:t>
            </a:r>
            <a:br>
              <a:rPr lang="cs-CZ" sz="1400" smtClean="0"/>
            </a:br>
            <a:r>
              <a:rPr lang="cs-CZ" sz="1400" smtClean="0"/>
              <a:t/>
            </a:r>
            <a:br>
              <a:rPr lang="cs-CZ" sz="1400" smtClean="0"/>
            </a:br>
            <a:r>
              <a:rPr lang="cs-CZ" sz="1400" b="1" smtClean="0"/>
              <a:t>Rozhraní:</a:t>
            </a:r>
            <a:r>
              <a:rPr lang="cs-CZ" sz="1400" smtClean="0"/>
              <a:t/>
            </a:r>
            <a:br>
              <a:rPr lang="cs-CZ" sz="1400" smtClean="0"/>
            </a:br>
            <a:r>
              <a:rPr lang="cs-CZ" sz="1400" smtClean="0"/>
              <a:t>USB 2.0</a:t>
            </a:r>
            <a:br>
              <a:rPr lang="cs-CZ" sz="1400" smtClean="0"/>
            </a:br>
            <a:r>
              <a:rPr lang="cs-CZ" sz="1400" smtClean="0"/>
              <a:t/>
            </a:r>
            <a:br>
              <a:rPr lang="cs-CZ" sz="1400" smtClean="0"/>
            </a:br>
            <a:r>
              <a:rPr lang="cs-CZ" sz="1400" b="1" smtClean="0"/>
              <a:t>Vyrovnávací paměť:</a:t>
            </a:r>
            <a:r>
              <a:rPr lang="cs-CZ" sz="1400" smtClean="0"/>
              <a:t/>
            </a:r>
            <a:br>
              <a:rPr lang="cs-CZ" sz="1400" smtClean="0"/>
            </a:br>
            <a:r>
              <a:rPr lang="cs-CZ" sz="1400" smtClean="0"/>
              <a:t>2 MB</a:t>
            </a:r>
            <a:br>
              <a:rPr lang="cs-CZ" sz="1400" smtClean="0"/>
            </a:br>
            <a:r>
              <a:rPr lang="cs-CZ" sz="1400" smtClean="0"/>
              <a:t/>
            </a:r>
            <a:br>
              <a:rPr lang="cs-CZ" sz="1400" smtClean="0"/>
            </a:br>
            <a:r>
              <a:rPr lang="cs-CZ" sz="1400" b="1" smtClean="0"/>
              <a:t>Přístupové doby:</a:t>
            </a:r>
            <a:br>
              <a:rPr lang="cs-CZ" sz="1400" b="1" smtClean="0"/>
            </a:br>
            <a:r>
              <a:rPr lang="cs-CZ" sz="1400" smtClean="0"/>
              <a:t>CD: 160 ms</a:t>
            </a:r>
            <a:br>
              <a:rPr lang="cs-CZ" sz="1400" smtClean="0"/>
            </a:br>
            <a:r>
              <a:rPr lang="cs-CZ" sz="1400" smtClean="0"/>
              <a:t>DVD: 160 ms</a:t>
            </a:r>
            <a:endParaRPr lang="cs-CZ" sz="1400"/>
          </a:p>
        </p:txBody>
      </p:sp>
      <p:sp>
        <p:nvSpPr>
          <p:cNvPr id="5" name="TextovéPole 4"/>
          <p:cNvSpPr txBox="1"/>
          <p:nvPr/>
        </p:nvSpPr>
        <p:spPr>
          <a:xfrm>
            <a:off x="5004048" y="5877272"/>
            <a:ext cx="2858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mtClean="0">
                <a:solidFill>
                  <a:srgbClr val="FF0000"/>
                </a:solidFill>
              </a:rPr>
              <a:t>Alza 5/2011:  1.190 Kč s DPH</a:t>
            </a:r>
            <a:endParaRPr lang="cs-CZ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mtClean="0"/>
              <a:t>DVD média</a:t>
            </a:r>
            <a:endParaRPr lang="cs-CZ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smtClean="0"/>
              <a:t>8cm, 12cm</a:t>
            </a:r>
          </a:p>
          <a:p>
            <a:r>
              <a:rPr lang="cs-CZ" smtClean="0"/>
              <a:t>řešení popisu:</a:t>
            </a:r>
          </a:p>
          <a:p>
            <a:pPr lvl="1"/>
            <a:r>
              <a:rPr lang="cs-CZ" smtClean="0"/>
              <a:t>samolepky</a:t>
            </a:r>
          </a:p>
          <a:p>
            <a:pPr lvl="1"/>
            <a:r>
              <a:rPr lang="cs-CZ" smtClean="0"/>
              <a:t>lightscribe</a:t>
            </a:r>
          </a:p>
          <a:p>
            <a:pPr lvl="1"/>
            <a:r>
              <a:rPr lang="cs-CZ" smtClean="0"/>
              <a:t>printable</a:t>
            </a:r>
            <a:endParaRPr lang="cs-CZ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71800" y="1556792"/>
            <a:ext cx="3676650" cy="3676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37871" y="260648"/>
            <a:ext cx="6003478" cy="6408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cs-CZ" smtClean="0"/>
              <a:t>… nahrávali jsme hudbu na magnetofonové pásky … </a:t>
            </a:r>
            <a:endParaRPr lang="cs-CZ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67744" y="2564904"/>
            <a:ext cx="4476750" cy="3209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mtClean="0"/>
              <a:t>Blu-ray</a:t>
            </a:r>
            <a:endParaRPr lang="cs-CZ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cs-CZ" smtClean="0"/>
              <a:t>vyvinula japonská firma Sony ve spolupráci s firmou Philips, </a:t>
            </a:r>
          </a:p>
          <a:p>
            <a:r>
              <a:rPr lang="cs-CZ" smtClean="0"/>
              <a:t>následně se skupinou výrobců spotřební elektroniky založily organizaci Blu-ray Disc Association (BDA), která převzala dohled nad rozvojem a licencováním samotného formátu.</a:t>
            </a:r>
          </a:p>
          <a:p>
            <a:r>
              <a:rPr lang="cs-CZ" smtClean="0"/>
              <a:t>Název disku pochází z anglického </a:t>
            </a:r>
            <a:r>
              <a:rPr lang="cs-CZ" i="1" smtClean="0"/>
              <a:t>Blue ray</a:t>
            </a:r>
            <a:r>
              <a:rPr lang="cs-CZ" smtClean="0"/>
              <a:t>, tj. modrý paprsek, označení související s barvou světla používaného ke čtení (písmeno "e" bylo z názvu vypuštěno, aby jej bylo možné zaregistrovat jako ochrannou známku).</a:t>
            </a:r>
            <a:endParaRPr lang="cs-CZ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mtClean="0"/>
              <a:t>HD-DVD vs. Blu-ray</a:t>
            </a:r>
            <a:endParaRPr lang="cs-CZ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smtClean="0"/>
              <a:t>V únoru 2008 firma Toshiba oznámila zastavení vývoje formátu HD DVD, čímž se Blu-ray stal nástupnickým standardem nahrazujícím DVD.</a:t>
            </a:r>
            <a:endParaRPr lang="cs-CZ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83968" y="3162300"/>
            <a:ext cx="4286250" cy="3695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cs-CZ" smtClean="0"/>
              <a:t>HD-DVD vs. Blu-ray</a:t>
            </a:r>
          </a:p>
        </p:txBody>
      </p:sp>
      <p:graphicFrame>
        <p:nvGraphicFramePr>
          <p:cNvPr id="4" name="Zástupný symbol pro obsah 3"/>
          <p:cNvGraphicFramePr>
            <a:graphicFrameLocks noGrp="1"/>
          </p:cNvGraphicFramePr>
          <p:nvPr>
            <p:ph idx="1"/>
          </p:nvPr>
        </p:nvGraphicFramePr>
        <p:xfrm>
          <a:off x="457200" y="1600200"/>
          <a:ext cx="8229600" cy="4205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700844">
                <a:tc>
                  <a:txBody>
                    <a:bodyPr/>
                    <a:lstStyle/>
                    <a:p>
                      <a:pPr algn="ctr"/>
                      <a:endParaRPr lang="cs-CZ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2000" b="0" dirty="0" smtClean="0">
                          <a:solidFill>
                            <a:schemeClr val="tx1"/>
                          </a:solidFill>
                        </a:rPr>
                        <a:t>HD-DVD</a:t>
                      </a:r>
                      <a:endParaRPr lang="cs-CZ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2000" b="0" dirty="0" smtClean="0">
                          <a:solidFill>
                            <a:schemeClr val="tx1"/>
                          </a:solidFill>
                        </a:rPr>
                        <a:t>Blu-ray</a:t>
                      </a:r>
                      <a:endParaRPr lang="cs-CZ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</a:tr>
              <a:tr h="700844">
                <a:tc>
                  <a:txBody>
                    <a:bodyPr/>
                    <a:lstStyle/>
                    <a:p>
                      <a:pPr algn="ctr"/>
                      <a:r>
                        <a:rPr lang="cs-CZ" sz="2000" b="0" dirty="0" smtClean="0">
                          <a:solidFill>
                            <a:schemeClr val="tx1"/>
                          </a:solidFill>
                        </a:rPr>
                        <a:t>Kapacita (na 1 vrstvě)</a:t>
                      </a:r>
                      <a:endParaRPr lang="cs-CZ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2000" b="0" dirty="0" smtClean="0">
                          <a:solidFill>
                            <a:schemeClr val="tx1"/>
                          </a:solidFill>
                        </a:rPr>
                        <a:t>15 GB</a:t>
                      </a:r>
                      <a:endParaRPr lang="cs-CZ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2000" b="0" dirty="0" smtClean="0">
                          <a:solidFill>
                            <a:schemeClr val="tx1"/>
                          </a:solidFill>
                        </a:rPr>
                        <a:t>25 GB</a:t>
                      </a:r>
                      <a:endParaRPr lang="cs-CZ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</a:tr>
              <a:tr h="700844">
                <a:tc>
                  <a:txBody>
                    <a:bodyPr/>
                    <a:lstStyle/>
                    <a:p>
                      <a:pPr algn="ctr"/>
                      <a:r>
                        <a:rPr lang="cs-CZ" sz="2000" b="0" dirty="0" smtClean="0">
                          <a:solidFill>
                            <a:schemeClr val="tx1"/>
                          </a:solidFill>
                        </a:rPr>
                        <a:t>Krycí vrstva</a:t>
                      </a:r>
                      <a:endParaRPr lang="cs-CZ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2000" b="0" dirty="0" smtClean="0">
                          <a:solidFill>
                            <a:schemeClr val="tx1"/>
                          </a:solidFill>
                        </a:rPr>
                        <a:t>0,6 mm</a:t>
                      </a:r>
                      <a:endParaRPr lang="cs-CZ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2000" b="0" dirty="0" smtClean="0">
                          <a:solidFill>
                            <a:schemeClr val="tx1"/>
                          </a:solidFill>
                        </a:rPr>
                        <a:t>0,1 mm</a:t>
                      </a:r>
                      <a:endParaRPr lang="cs-CZ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</a:tr>
              <a:tr h="700844">
                <a:tc>
                  <a:txBody>
                    <a:bodyPr/>
                    <a:lstStyle/>
                    <a:p>
                      <a:pPr algn="ctr"/>
                      <a:r>
                        <a:rPr lang="cs-CZ" sz="2000" b="0" dirty="0" smtClean="0">
                          <a:solidFill>
                            <a:schemeClr val="tx1"/>
                          </a:solidFill>
                        </a:rPr>
                        <a:t>Přenosová rychlost</a:t>
                      </a:r>
                      <a:endParaRPr lang="cs-CZ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2000" b="0" dirty="0" smtClean="0">
                          <a:solidFill>
                            <a:schemeClr val="tx1"/>
                          </a:solidFill>
                        </a:rPr>
                        <a:t>19 Mb/s</a:t>
                      </a:r>
                      <a:endParaRPr lang="cs-CZ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2000" b="0" dirty="0" smtClean="0">
                          <a:solidFill>
                            <a:schemeClr val="tx1"/>
                          </a:solidFill>
                        </a:rPr>
                        <a:t>36 Mb/s</a:t>
                      </a:r>
                      <a:endParaRPr lang="cs-CZ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</a:tr>
              <a:tr h="700844">
                <a:tc>
                  <a:txBody>
                    <a:bodyPr/>
                    <a:lstStyle/>
                    <a:p>
                      <a:pPr algn="ctr"/>
                      <a:r>
                        <a:rPr lang="cs-CZ" sz="2000" b="0" dirty="0" smtClean="0">
                          <a:solidFill>
                            <a:schemeClr val="tx1"/>
                          </a:solidFill>
                        </a:rPr>
                        <a:t>Rozlišení videa</a:t>
                      </a:r>
                      <a:endParaRPr lang="cs-CZ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2000" b="0" dirty="0" smtClean="0">
                          <a:solidFill>
                            <a:schemeClr val="tx1"/>
                          </a:solidFill>
                        </a:rPr>
                        <a:t>1920 x 1080</a:t>
                      </a:r>
                      <a:endParaRPr lang="cs-CZ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2000" b="0" dirty="0" smtClean="0">
                          <a:solidFill>
                            <a:schemeClr val="tx1"/>
                          </a:solidFill>
                        </a:rPr>
                        <a:t>1920 x 1080</a:t>
                      </a:r>
                      <a:endParaRPr lang="cs-CZ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</a:tr>
              <a:tr h="700844">
                <a:tc>
                  <a:txBody>
                    <a:bodyPr/>
                    <a:lstStyle/>
                    <a:p>
                      <a:pPr algn="ctr"/>
                      <a:r>
                        <a:rPr lang="cs-CZ" sz="2000" b="0" dirty="0" smtClean="0">
                          <a:solidFill>
                            <a:schemeClr val="tx1"/>
                          </a:solidFill>
                        </a:rPr>
                        <a:t>Vlnová délka laseru</a:t>
                      </a:r>
                      <a:endParaRPr lang="cs-CZ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2000" b="0" dirty="0" smtClean="0">
                          <a:solidFill>
                            <a:schemeClr val="tx1"/>
                          </a:solidFill>
                        </a:rPr>
                        <a:t>405 nm</a:t>
                      </a:r>
                      <a:endParaRPr lang="cs-CZ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2000" b="0" dirty="0" smtClean="0">
                          <a:solidFill>
                            <a:schemeClr val="tx1"/>
                          </a:solidFill>
                        </a:rPr>
                        <a:t>405 nm</a:t>
                      </a:r>
                      <a:endParaRPr lang="cs-CZ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1628800"/>
            <a:ext cx="8583965" cy="4680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80528" y="361889"/>
            <a:ext cx="9433048" cy="63074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496" y="2636912"/>
            <a:ext cx="9264176" cy="35983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mtClean="0"/>
              <a:t>Kapacita Blu-ray</a:t>
            </a:r>
            <a:endParaRPr lang="cs-CZ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smtClean="0"/>
              <a:t>25 GB u jednovrstvého disku, </a:t>
            </a:r>
          </a:p>
          <a:p>
            <a:r>
              <a:rPr lang="cs-CZ" smtClean="0"/>
              <a:t>50 GB u dvouvrstvého disku </a:t>
            </a:r>
          </a:p>
          <a:p>
            <a:r>
              <a:rPr lang="cs-CZ" smtClean="0"/>
              <a:t>80 GB u oboustranného dvouvrstvého disku</a:t>
            </a:r>
            <a:endParaRPr lang="cs-CZ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mtClean="0"/>
              <a:t>Formáty Blu-ray</a:t>
            </a:r>
            <a:endParaRPr lang="cs-CZ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smtClean="0"/>
              <a:t>BD-ROM – disk pouze pro čtení</a:t>
            </a:r>
          </a:p>
          <a:p>
            <a:r>
              <a:rPr lang="cs-CZ" smtClean="0"/>
              <a:t>BD-R – disk k jednorázovému zápisu</a:t>
            </a:r>
          </a:p>
          <a:p>
            <a:r>
              <a:rPr lang="cs-CZ" smtClean="0"/>
              <a:t>BD-RE – přepisovatelný disk</a:t>
            </a:r>
          </a:p>
          <a:p>
            <a:endParaRPr lang="cs-CZ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mtClean="0"/>
              <a:t>Později se páska schovala do kazety</a:t>
            </a:r>
            <a:endParaRPr lang="cs-CZ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1316924">
            <a:off x="603928" y="3419170"/>
            <a:ext cx="3928482" cy="26474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20526721">
            <a:off x="4847971" y="1916309"/>
            <a:ext cx="3651929" cy="23716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cs-CZ" smtClean="0"/>
              <a:t>… a byl na světě „kazeťák“</a:t>
            </a:r>
            <a:endParaRPr lang="cs-CZ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2780928"/>
            <a:ext cx="3826396" cy="38263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79912" y="1844824"/>
            <a:ext cx="4705350" cy="2324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44008" y="4149080"/>
            <a:ext cx="3359696" cy="25197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mtClean="0"/>
              <a:t>rok 1982 – kompaktní disky (CD)</a:t>
            </a:r>
            <a:endParaRPr lang="cs-CZ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75656" y="4941168"/>
            <a:ext cx="6437042" cy="13155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9512" y="2132856"/>
            <a:ext cx="2567186" cy="25671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50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rot="20805420">
            <a:off x="2285012" y="1790085"/>
            <a:ext cx="2304256" cy="2304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51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067944" y="2348880"/>
            <a:ext cx="2323098" cy="23092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 rot="657656">
            <a:off x="6075197" y="1979871"/>
            <a:ext cx="2409056" cy="2409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mtClean="0"/>
              <a:t>CD</a:t>
            </a:r>
            <a:endParaRPr lang="cs-CZ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 fontScale="92500" lnSpcReduction="10000"/>
          </a:bodyPr>
          <a:lstStyle/>
          <a:p>
            <a:r>
              <a:rPr lang="cs-CZ" b="1" smtClean="0"/>
              <a:t>Kompaktní disk</a:t>
            </a:r>
            <a:r>
              <a:rPr lang="cs-CZ" smtClean="0"/>
              <a:t> (</a:t>
            </a:r>
            <a:r>
              <a:rPr lang="cs-CZ" i="1" smtClean="0"/>
              <a:t>compact disc</a:t>
            </a:r>
            <a:r>
              <a:rPr lang="cs-CZ" smtClean="0"/>
              <a:t>) je optický disk určený pro ukládání digitálních dat. </a:t>
            </a:r>
          </a:p>
          <a:p>
            <a:r>
              <a:rPr lang="cs-CZ" smtClean="0"/>
              <a:t>Data jsou uložena ve stopách na jedné dlouhé spirále začínající ve středu média, která se postupně rozvíjí až k jeho okraji. </a:t>
            </a:r>
          </a:p>
          <a:p>
            <a:r>
              <a:rPr lang="cs-CZ" smtClean="0"/>
              <a:t>Každá stopa může obsahovat digitální zvukovou nahrávku (</a:t>
            </a:r>
            <a:r>
              <a:rPr lang="cs-CZ" i="1" smtClean="0"/>
              <a:t>audio CD</a:t>
            </a:r>
            <a:r>
              <a:rPr lang="cs-CZ" smtClean="0"/>
              <a:t>) nebo obecně data (</a:t>
            </a:r>
            <a:r>
              <a:rPr lang="cs-CZ" i="1" smtClean="0"/>
              <a:t>CD-ROM</a:t>
            </a:r>
            <a:r>
              <a:rPr lang="cs-CZ" smtClean="0"/>
              <a:t>). </a:t>
            </a:r>
          </a:p>
          <a:p>
            <a:r>
              <a:rPr lang="cs-CZ" smtClean="0"/>
              <a:t>Příčný odstup stop je 1,6 </a:t>
            </a:r>
            <a:r>
              <a:rPr lang="el-GR" smtClean="0"/>
              <a:t>μ</a:t>
            </a:r>
            <a:r>
              <a:rPr lang="cs-CZ" smtClean="0"/>
              <a:t>m. Pro čtení kompaktních disků se používá laserové světlo s vlnovou délkou 785 nm.</a:t>
            </a:r>
            <a:endParaRPr lang="cs-CZ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otiv sady Office">
  <a:themeElements>
    <a:clrScheme name="Kancelář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celář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celář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Motiv sady Office">
  <a:themeElements>
    <a:clrScheme name="Kancelář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celář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celář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1302</TotalTime>
  <Words>1255</Words>
  <Application>Microsoft Office PowerPoint</Application>
  <PresentationFormat>Předvádění na obrazovce (4:3)</PresentationFormat>
  <Paragraphs>395</Paragraphs>
  <Slides>58</Slides>
  <Notes>2</Notes>
  <HiddenSlides>0</HiddenSlides>
  <MMClips>0</MMClips>
  <ScaleCrop>false</ScaleCrop>
  <HeadingPairs>
    <vt:vector size="4" baseType="variant">
      <vt:variant>
        <vt:lpstr>Motiv</vt:lpstr>
      </vt:variant>
      <vt:variant>
        <vt:i4>1</vt:i4>
      </vt:variant>
      <vt:variant>
        <vt:lpstr>Nadpisy snímků</vt:lpstr>
      </vt:variant>
      <vt:variant>
        <vt:i4>58</vt:i4>
      </vt:variant>
    </vt:vector>
  </HeadingPairs>
  <TitlesOfParts>
    <vt:vector size="59" baseType="lpstr">
      <vt:lpstr>Motiv sady Office</vt:lpstr>
      <vt:lpstr>OPTICKÉ DISKY</vt:lpstr>
      <vt:lpstr>OPTICKÉ DISKY</vt:lpstr>
      <vt:lpstr>Než přišlo CD …</vt:lpstr>
      <vt:lpstr>… pouštěli jsme si hudbu z gramofonových desek …</vt:lpstr>
      <vt:lpstr>… nahrávali jsme hudbu na magnetofonové pásky … </vt:lpstr>
      <vt:lpstr>Později se páska schovala do kazety</vt:lpstr>
      <vt:lpstr>… a byl na světě „kazeťák“</vt:lpstr>
      <vt:lpstr>rok 1982 – kompaktní disky (CD)</vt:lpstr>
      <vt:lpstr>CD</vt:lpstr>
      <vt:lpstr>CD</vt:lpstr>
      <vt:lpstr>CD-ROM</vt:lpstr>
      <vt:lpstr>Princip CD-ROM</vt:lpstr>
      <vt:lpstr>Princip CD</vt:lpstr>
      <vt:lpstr>Princip CD</vt:lpstr>
      <vt:lpstr>CD</vt:lpstr>
      <vt:lpstr>CD</vt:lpstr>
      <vt:lpstr>CD-R</vt:lpstr>
      <vt:lpstr>CD-RW</vt:lpstr>
      <vt:lpstr>CD-RW</vt:lpstr>
      <vt:lpstr>CD kvalita</vt:lpstr>
      <vt:lpstr>CD kvalita</vt:lpstr>
      <vt:lpstr>Zvuk na CD</vt:lpstr>
      <vt:lpstr>Prezentace aplikace PowerPoint</vt:lpstr>
      <vt:lpstr>FILMOVÁ PROMÍTAČKA</vt:lpstr>
      <vt:lpstr>FILMOVÁ PÁSKA</vt:lpstr>
      <vt:lpstr>VIDEORECORDER (VCR)</vt:lpstr>
      <vt:lpstr>VHS</vt:lpstr>
      <vt:lpstr>DVD</vt:lpstr>
      <vt:lpstr>DVD PLAYER</vt:lpstr>
      <vt:lpstr>DVD Portable</vt:lpstr>
      <vt:lpstr>DVD DRIVE</vt:lpstr>
      <vt:lpstr>Prezentace aplikace PowerPoint</vt:lpstr>
      <vt:lpstr>DVD</vt:lpstr>
      <vt:lpstr>Prezentace aplikace PowerPoint</vt:lpstr>
      <vt:lpstr>Prezentace aplikace PowerPoint</vt:lpstr>
      <vt:lpstr>Provedení DVD-ROM</vt:lpstr>
      <vt:lpstr>DVD Dual Layer</vt:lpstr>
      <vt:lpstr>Kapacity DVD-ROM</vt:lpstr>
      <vt:lpstr>DVD formáty</vt:lpstr>
      <vt:lpstr>DVD-RAM</vt:lpstr>
      <vt:lpstr>DVD-R vs. DVD+R</vt:lpstr>
      <vt:lpstr>Kapacity DVD-R/RW/RAM</vt:lpstr>
      <vt:lpstr>Rychlost DVD</vt:lpstr>
      <vt:lpstr>DVD-ROM mechanika</vt:lpstr>
      <vt:lpstr>DVD „vypalovačka“</vt:lpstr>
      <vt:lpstr>externí DVD</vt:lpstr>
      <vt:lpstr>DVD média</vt:lpstr>
      <vt:lpstr>Prezentace aplikace PowerPoint</vt:lpstr>
      <vt:lpstr>Prezentace aplikace PowerPoint</vt:lpstr>
      <vt:lpstr>Blu-ray</vt:lpstr>
      <vt:lpstr>HD-DVD vs. Blu-ray</vt:lpstr>
      <vt:lpstr>HD-DVD vs. Blu-ray</vt:lpstr>
      <vt:lpstr>Prezentace aplikace PowerPoint</vt:lpstr>
      <vt:lpstr>Prezentace aplikace PowerPoint</vt:lpstr>
      <vt:lpstr>Prezentace aplikace PowerPoint</vt:lpstr>
      <vt:lpstr>Kapacita Blu-ray</vt:lpstr>
      <vt:lpstr>Formáty Blu-ray</vt:lpstr>
      <vt:lpstr>Prezentace aplikace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OPTICKÉ DISKY</dc:title>
  <dc:creator>Martin</dc:creator>
  <cp:lastModifiedBy>Martin Koňařík</cp:lastModifiedBy>
  <cp:revision>84</cp:revision>
  <dcterms:created xsi:type="dcterms:W3CDTF">2011-04-12T17:34:52Z</dcterms:created>
  <dcterms:modified xsi:type="dcterms:W3CDTF">2011-11-07T09:26:19Z</dcterms:modified>
</cp:coreProperties>
</file>